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embeddedFontLst>
    <p:embeddedFont>
      <p:font typeface="Quattrocento Sans"/>
      <p:regular r:id="rId46"/>
      <p:bold r:id="rId47"/>
      <p:italic r:id="rId48"/>
      <p:boldItalic r:id="rId49"/>
    </p:embeddedFont>
    <p:embeddedFont>
      <p:font typeface="Questrial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0A85F17-D4B6-46CD-98EB-861C5275285A}">
  <a:tblStyle styleId="{80A85F17-D4B6-46CD-98EB-861C527528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QuattrocentoSans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QuattrocentoSans-italic.fntdata"/><Relationship Id="rId47" Type="http://schemas.openxmlformats.org/officeDocument/2006/relationships/font" Target="fonts/QuattrocentoSans-bold.fntdata"/><Relationship Id="rId49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Questrial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80feb0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80fe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3fe5a063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3fe5a06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3fe5a063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3fe5a06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3fe5a063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3fe5a06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cf705053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8cf705053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80feb0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480feb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7d22b8c0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7d22b8c0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7d22b8c0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7d22b8c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d22b8c0a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d22b8c0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7d22b8c0a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7d22b8c0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7d22b8c0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7d22b8c0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cf705053_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cf705053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725ae6c0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725ae6c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d22b8c0a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7d22b8c0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7d22b8c0a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7d22b8c0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7d22b8c0a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7d22b8c0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7d22b8c0a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7d22b8c0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7d22b8c0a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7d22b8c0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7d22b8c0a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7d22b8c0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d22b8c0a_0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7d22b8c0a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7d22b8c0a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7d22b8c0a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7d22b8c0a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7d22b8c0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b42c5682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b42c568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7d22b8c0a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7d22b8c0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7d22b8c0a_0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7d22b8c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7d22b8c0a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7d22b8c0a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7d22b8c0a_0_3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7d22b8c0a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7d22b8c0a_0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7d22b8c0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7d22b8c0a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7d22b8c0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7d22b8c0a_0_3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7d22b8c0a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7d22b8c0a_0_3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7d22b8c0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7d22b8c0a_0_3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7d22b8c0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acb6ce7ac_1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acb6ce7ac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e991ec30_1_2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e991ec30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8cf705053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8cf70505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cf705053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cf70505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cf705053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cf70505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5be231ca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5be231c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5be231ca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5be231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3fe5a063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3fe5a0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45201" y="624110"/>
            <a:ext cx="65892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Questrial"/>
              <a:buNone/>
              <a:defRPr b="0" i="0" sz="3600" u="none" cap="none" strike="noStrike">
                <a:solidFill>
                  <a:srgbClr val="262626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942415" y="2133600"/>
            <a:ext cx="65919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7772400" y="6135089"/>
            <a:ext cx="766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942415" y="6135809"/>
            <a:ext cx="571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 flipH="1" rot="10800000">
            <a:off x="58" y="711299"/>
            <a:ext cx="1358400" cy="507900"/>
          </a:xfrm>
          <a:custGeom>
            <a:rect b="b" l="l" r="r" t="t"/>
            <a:pathLst>
              <a:path extrusionOk="0" h="120000" w="120000">
                <a:moveTo>
                  <a:pt x="120000" y="56328"/>
                </a:moveTo>
                <a:lnTo>
                  <a:pt x="99772" y="2256"/>
                </a:lnTo>
                <a:cubicBezTo>
                  <a:pt x="99635" y="1884"/>
                  <a:pt x="99468" y="1500"/>
                  <a:pt x="99332" y="1128"/>
                </a:cubicBezTo>
                <a:cubicBezTo>
                  <a:pt x="98922" y="0"/>
                  <a:pt x="98497" y="0"/>
                  <a:pt x="98072" y="0"/>
                </a:cubicBezTo>
                <a:lnTo>
                  <a:pt x="90060" y="0"/>
                </a:lnTo>
                <a:lnTo>
                  <a:pt x="0" y="744"/>
                </a:lnTo>
                <a:lnTo>
                  <a:pt x="0" y="120000"/>
                </a:lnTo>
                <a:lnTo>
                  <a:pt x="90060" y="119424"/>
                </a:lnTo>
                <a:lnTo>
                  <a:pt x="98072" y="119424"/>
                </a:lnTo>
                <a:cubicBezTo>
                  <a:pt x="98497" y="119424"/>
                  <a:pt x="98922" y="118308"/>
                  <a:pt x="99332" y="118308"/>
                </a:cubicBezTo>
                <a:cubicBezTo>
                  <a:pt x="99332" y="117168"/>
                  <a:pt x="99772" y="117168"/>
                  <a:pt x="99772" y="117168"/>
                </a:cubicBezTo>
                <a:lnTo>
                  <a:pt x="120000" y="63096"/>
                </a:lnTo>
                <a:cubicBezTo>
                  <a:pt x="120834" y="60840"/>
                  <a:pt x="120834" y="58596"/>
                  <a:pt x="120000" y="563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511228" y="787783"/>
            <a:ext cx="585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000" u="none" cap="none" strike="noStrike">
                <a:solidFill>
                  <a:srgbClr val="FE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-17575" y="3473384"/>
            <a:ext cx="1817100" cy="2575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805242" y="3450373"/>
            <a:ext cx="7350300" cy="2575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type="ctrTitle"/>
          </p:nvPr>
        </p:nvSpPr>
        <p:spPr>
          <a:xfrm>
            <a:off x="1805250" y="3746386"/>
            <a:ext cx="7121700" cy="20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</a:rPr>
              <a:t>Entrada/ Salida</a:t>
            </a:r>
            <a:endParaRPr sz="55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62719" l="7549" r="4048" t="7162"/>
          <a:stretch/>
        </p:blipFill>
        <p:spPr>
          <a:xfrm>
            <a:off x="-17575" y="1935825"/>
            <a:ext cx="3420575" cy="15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6051" l="6496" r="6531" t="59951"/>
          <a:stretch/>
        </p:blipFill>
        <p:spPr>
          <a:xfrm>
            <a:off x="5884525" y="1783425"/>
            <a:ext cx="3257474" cy="1657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3608800" y="2786875"/>
            <a:ext cx="1849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8" name="Google Shape;68;p14"/>
          <p:cNvSpPr txBox="1"/>
          <p:nvPr/>
        </p:nvSpPr>
        <p:spPr>
          <a:xfrm>
            <a:off x="4019750" y="2322775"/>
            <a:ext cx="8349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8GiB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E/S SINCRÓNA - no bloqueante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800" y="957101"/>
            <a:ext cx="7398966" cy="53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E/S ASINCRÓNA - no bloqueante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3">
            <a:alphaModFix/>
          </a:blip>
          <a:srcRect b="11005" l="10285" r="7955" t="16635"/>
          <a:stretch/>
        </p:blipFill>
        <p:spPr>
          <a:xfrm>
            <a:off x="752950" y="1165385"/>
            <a:ext cx="7772399" cy="5159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E/S ASINCRÓNA - bloquante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125"/>
            <a:ext cx="8636340" cy="54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TÉCNICAS DE  E/S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944975" y="1287950"/>
            <a:ext cx="3902100" cy="85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E/S PROGRAMADA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944975" y="2566163"/>
            <a:ext cx="3902100" cy="85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E/S POR INTERRUPCIONES</a:t>
            </a:r>
            <a:endParaRPr b="1" sz="1800">
              <a:solidFill>
                <a:srgbClr val="434343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944975" y="3844350"/>
            <a:ext cx="3902100" cy="8556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FEFE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DMA</a:t>
            </a:r>
            <a:endParaRPr b="1" sz="1800">
              <a:solidFill>
                <a:srgbClr val="EFEFE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Resultado de imagen para DMA IO" id="220" name="Google Shape;220;p26"/>
          <p:cNvPicPr preferRelativeResize="0"/>
          <p:nvPr/>
        </p:nvPicPr>
        <p:blipFill rotWithShape="1">
          <a:blip r:embed="rId3">
            <a:alphaModFix/>
          </a:blip>
          <a:srcRect b="17505" l="2553" r="58695" t="20463"/>
          <a:stretch/>
        </p:blipFill>
        <p:spPr>
          <a:xfrm>
            <a:off x="5391550" y="957675"/>
            <a:ext cx="2048425" cy="2464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DMA IO" id="221" name="Google Shape;221;p26"/>
          <p:cNvPicPr preferRelativeResize="0"/>
          <p:nvPr/>
        </p:nvPicPr>
        <p:blipFill rotWithShape="1">
          <a:blip r:embed="rId3">
            <a:alphaModFix/>
          </a:blip>
          <a:srcRect b="19373" l="46999" r="2233" t="20462"/>
          <a:stretch/>
        </p:blipFill>
        <p:spPr>
          <a:xfrm>
            <a:off x="6319625" y="3558725"/>
            <a:ext cx="2683575" cy="23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5284775" y="952700"/>
            <a:ext cx="3029100" cy="225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DISCO RÍGIDO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79" y="1059450"/>
            <a:ext cx="4167600" cy="397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/>
        </p:nvSpPr>
        <p:spPr>
          <a:xfrm>
            <a:off x="5432425" y="1135650"/>
            <a:ext cx="2643300" cy="456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Quattrocento Sans"/>
                <a:ea typeface="Quattrocento Sans"/>
                <a:cs typeface="Quattrocento Sans"/>
                <a:sym typeface="Quattrocento Sans"/>
              </a:rPr>
              <a:t>Tiempo de búsqueda</a:t>
            </a:r>
            <a:endParaRPr b="1" sz="19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5432425" y="2597950"/>
            <a:ext cx="2643300" cy="456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Tiempo de transferencia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" name="Google Shape;234;p27"/>
          <p:cNvSpPr txBox="1"/>
          <p:nvPr/>
        </p:nvSpPr>
        <p:spPr>
          <a:xfrm>
            <a:off x="5432425" y="1825150"/>
            <a:ext cx="2643300" cy="456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Latencia rotacional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8485175" y="828875"/>
            <a:ext cx="3858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T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ACCESO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5106450" y="3515875"/>
            <a:ext cx="3764400" cy="2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Vistos como arrays de bloques (sectores) lógicos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Formateos -&gt; distintos tamaños de sector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Problemas traducción SL-SF -&gt; sectores defectuosos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●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La cantidad de sectores por pista puede no ser constante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○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Constant Linear Velocity (CLV)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Quattrocento Sans"/>
              <a:buChar char="○"/>
            </a:pP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Constant Angular Velocity (CAV)</a:t>
            </a:r>
            <a:endParaRPr sz="1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25" y="5227100"/>
            <a:ext cx="5010050" cy="101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2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share.gifyoutube.com/yXVjPo.gif" id="245" name="Google Shape;24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1100" y="984100"/>
            <a:ext cx="7651800" cy="525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DISCO RÍGIDO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9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DISCO RÍGIDO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427025" y="1119375"/>
            <a:ext cx="5372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attrocento Sans"/>
                <a:ea typeface="Quattrocento Sans"/>
                <a:cs typeface="Quattrocento Sans"/>
                <a:sym typeface="Quattrocento Sans"/>
              </a:rPr>
              <a:t>¿Cuántas veces se movió el brazo?</a:t>
            </a:r>
            <a:endParaRPr b="1" sz="25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3631100" y="1782100"/>
            <a:ext cx="53721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6AA84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...22 veces en 0,25 segundos </a:t>
            </a:r>
            <a:endParaRPr b="1" sz="2800">
              <a:solidFill>
                <a:srgbClr val="6AA84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175" y="2936000"/>
            <a:ext cx="59245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DISCO RÍGIDO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3126"/>
            <a:ext cx="8719225" cy="490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DISCO RÍGIDO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http://share.gifyoutube.com/mLER5x.gif" id="275" name="Google Shape;2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450" y="1549025"/>
            <a:ext cx="7928100" cy="4934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SLOW MOTION text" id="276" name="Google Shape;2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00" y="976500"/>
            <a:ext cx="2019300" cy="20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SECTOR LÓGICO -&gt; SECTOR FÍSICO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983875" y="2325075"/>
            <a:ext cx="2839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SECTOR LÓGICO (SL)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1110350" y="999575"/>
            <a:ext cx="33609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C = Cylinder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H = Head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S = Sectors (por cada pista)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7" name="Google Shape;287;p32"/>
          <p:cNvSpPr txBox="1"/>
          <p:nvPr/>
        </p:nvSpPr>
        <p:spPr>
          <a:xfrm>
            <a:off x="4060775" y="2257075"/>
            <a:ext cx="37929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H</a:t>
            </a: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 * S (capacidad de cilindro) 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8" name="Google Shape;288;p32"/>
          <p:cNvSpPr txBox="1"/>
          <p:nvPr/>
        </p:nvSpPr>
        <p:spPr>
          <a:xfrm>
            <a:off x="4060775" y="3005800"/>
            <a:ext cx="2839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SF (C)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4054850" y="3842550"/>
            <a:ext cx="34548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S (capacidad de una pista)</a:t>
            </a: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0" name="Google Shape;290;p32"/>
          <p:cNvSpPr txBox="1"/>
          <p:nvPr/>
        </p:nvSpPr>
        <p:spPr>
          <a:xfrm>
            <a:off x="1110350" y="2997775"/>
            <a:ext cx="21735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Número de sector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dentro de un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cilindro</a:t>
            </a:r>
            <a:endParaRPr b="1"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3445250" y="4626750"/>
            <a:ext cx="2839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SF (H)</a:t>
            </a:r>
            <a:endParaRPr b="1" sz="1800">
              <a:solidFill>
                <a:srgbClr val="CC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2" name="Google Shape;292;p32"/>
          <p:cNvSpPr txBox="1"/>
          <p:nvPr/>
        </p:nvSpPr>
        <p:spPr>
          <a:xfrm>
            <a:off x="1088975" y="4855350"/>
            <a:ext cx="28392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SF (S)</a:t>
            </a:r>
            <a:endParaRPr b="1" sz="1800">
              <a:solidFill>
                <a:srgbClr val="CC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4060775" y="5513763"/>
            <a:ext cx="4498500" cy="544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SECTOR FÍSICO = (C, H, S)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94" name="Google Shape;294;p32"/>
          <p:cNvGrpSpPr/>
          <p:nvPr/>
        </p:nvGrpSpPr>
        <p:grpSpPr>
          <a:xfrm>
            <a:off x="4017525" y="2234325"/>
            <a:ext cx="3928200" cy="646625"/>
            <a:chOff x="4017525" y="2234325"/>
            <a:chExt cx="3928200" cy="646625"/>
          </a:xfrm>
        </p:grpSpPr>
        <p:cxnSp>
          <p:nvCxnSpPr>
            <p:cNvPr id="295" name="Google Shape;295;p32"/>
            <p:cNvCxnSpPr/>
            <p:nvPr/>
          </p:nvCxnSpPr>
          <p:spPr>
            <a:xfrm flipH="1">
              <a:off x="4017525" y="2234325"/>
              <a:ext cx="12900" cy="635400"/>
            </a:xfrm>
            <a:prstGeom prst="straightConnector1">
              <a:avLst/>
            </a:prstGeom>
            <a:noFill/>
            <a:ln cap="flat" cmpd="sng" w="762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6" name="Google Shape;296;p32"/>
            <p:cNvCxnSpPr/>
            <p:nvPr/>
          </p:nvCxnSpPr>
          <p:spPr>
            <a:xfrm>
              <a:off x="4017525" y="2880950"/>
              <a:ext cx="3928200" cy="0"/>
            </a:xfrm>
            <a:prstGeom prst="straightConnector1">
              <a:avLst/>
            </a:prstGeom>
            <a:noFill/>
            <a:ln cap="flat" cmpd="sng" w="762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97" name="Google Shape;297;p32"/>
          <p:cNvGrpSpPr/>
          <p:nvPr/>
        </p:nvGrpSpPr>
        <p:grpSpPr>
          <a:xfrm>
            <a:off x="3949554" y="3527258"/>
            <a:ext cx="2173473" cy="948211"/>
            <a:chOff x="4017525" y="2234325"/>
            <a:chExt cx="3928200" cy="646625"/>
          </a:xfrm>
        </p:grpSpPr>
        <p:cxnSp>
          <p:nvCxnSpPr>
            <p:cNvPr id="298" name="Google Shape;298;p32"/>
            <p:cNvCxnSpPr/>
            <p:nvPr/>
          </p:nvCxnSpPr>
          <p:spPr>
            <a:xfrm flipH="1">
              <a:off x="4017525" y="2234325"/>
              <a:ext cx="12900" cy="635400"/>
            </a:xfrm>
            <a:prstGeom prst="straightConnector1">
              <a:avLst/>
            </a:prstGeom>
            <a:noFill/>
            <a:ln cap="flat" cmpd="sng" w="762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9" name="Google Shape;299;p32"/>
            <p:cNvCxnSpPr/>
            <p:nvPr/>
          </p:nvCxnSpPr>
          <p:spPr>
            <a:xfrm>
              <a:off x="4017525" y="2880950"/>
              <a:ext cx="3928200" cy="0"/>
            </a:xfrm>
            <a:prstGeom prst="straightConnector1">
              <a:avLst/>
            </a:prstGeom>
            <a:noFill/>
            <a:ln cap="flat" cmpd="sng" w="76200">
              <a:solidFill>
                <a:srgbClr val="B4A7D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00" name="Google Shape;300;p32"/>
          <p:cNvCxnSpPr/>
          <p:nvPr/>
        </p:nvCxnSpPr>
        <p:spPr>
          <a:xfrm flipH="1" rot="10800000">
            <a:off x="1758700" y="5093425"/>
            <a:ext cx="1581600" cy="440700"/>
          </a:xfrm>
          <a:prstGeom prst="straightConnector1">
            <a:avLst/>
          </a:prstGeom>
          <a:noFill/>
          <a:ln cap="flat" cmpd="sng" w="114300">
            <a:solidFill>
              <a:srgbClr val="D9D2E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FUNCIONES E/S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25675" y="1239250"/>
            <a:ext cx="7182000" cy="4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Lograr eficiencia en el uso de los dispositivos de IO -&gt; suelen ser el cuello de botella de los sistemas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Generalidad -&gt; manipular distintos dispositivos de igual manera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Planificación de E/S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Control de la E/S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Logical IO -&gt; Manipular dispositivo como un recurso lógico con operaciones básicas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○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Interfaz con usuario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○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Interfaz con otros dispositivos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Buffering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3"/>
          <p:cNvGrpSpPr/>
          <p:nvPr/>
        </p:nvGrpSpPr>
        <p:grpSpPr>
          <a:xfrm>
            <a:off x="1258525" y="727050"/>
            <a:ext cx="3256897" cy="5388650"/>
            <a:chOff x="1258525" y="727050"/>
            <a:chExt cx="3256897" cy="5388650"/>
          </a:xfrm>
        </p:grpSpPr>
        <p:grpSp>
          <p:nvGrpSpPr>
            <p:cNvPr id="307" name="Google Shape;307;p33"/>
            <p:cNvGrpSpPr/>
            <p:nvPr/>
          </p:nvGrpSpPr>
          <p:grpSpPr>
            <a:xfrm>
              <a:off x="1258525" y="727050"/>
              <a:ext cx="3256897" cy="5388650"/>
              <a:chOff x="1258525" y="727050"/>
              <a:chExt cx="3256897" cy="5388650"/>
            </a:xfrm>
          </p:grpSpPr>
          <p:grpSp>
            <p:nvGrpSpPr>
              <p:cNvPr id="308" name="Google Shape;308;p33"/>
              <p:cNvGrpSpPr/>
              <p:nvPr/>
            </p:nvGrpSpPr>
            <p:grpSpPr>
              <a:xfrm>
                <a:off x="1258525" y="1101200"/>
                <a:ext cx="3256800" cy="1585500"/>
                <a:chOff x="801325" y="1101200"/>
                <a:chExt cx="3256800" cy="1585500"/>
              </a:xfrm>
            </p:grpSpPr>
            <p:grpSp>
              <p:nvGrpSpPr>
                <p:cNvPr id="309" name="Google Shape;309;p33"/>
                <p:cNvGrpSpPr/>
                <p:nvPr/>
              </p:nvGrpSpPr>
              <p:grpSpPr>
                <a:xfrm>
                  <a:off x="801325" y="1101200"/>
                  <a:ext cx="3256800" cy="1585500"/>
                  <a:chOff x="801325" y="1177400"/>
                  <a:chExt cx="3256800" cy="1585500"/>
                </a:xfrm>
              </p:grpSpPr>
              <p:grpSp>
                <p:nvGrpSpPr>
                  <p:cNvPr id="310" name="Google Shape;310;p33"/>
                  <p:cNvGrpSpPr/>
                  <p:nvPr/>
                </p:nvGrpSpPr>
                <p:grpSpPr>
                  <a:xfrm>
                    <a:off x="801325" y="1177400"/>
                    <a:ext cx="3256800" cy="1585500"/>
                    <a:chOff x="639100" y="4692425"/>
                    <a:chExt cx="3256800" cy="1585500"/>
                  </a:xfrm>
                </p:grpSpPr>
                <p:sp>
                  <p:nvSpPr>
                    <p:cNvPr id="311" name="Google Shape;311;p33"/>
                    <p:cNvSpPr/>
                    <p:nvPr/>
                  </p:nvSpPr>
                  <p:spPr>
                    <a:xfrm>
                      <a:off x="639100" y="4692425"/>
                      <a:ext cx="3256800" cy="15855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2" name="Google Shape;312;p33"/>
                    <p:cNvSpPr/>
                    <p:nvPr/>
                  </p:nvSpPr>
                  <p:spPr>
                    <a:xfrm>
                      <a:off x="1097050" y="4915325"/>
                      <a:ext cx="2340900" cy="11397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13" name="Google Shape;313;p33"/>
                    <p:cNvSpPr/>
                    <p:nvPr/>
                  </p:nvSpPr>
                  <p:spPr>
                    <a:xfrm>
                      <a:off x="1521854" y="5122175"/>
                      <a:ext cx="1491300" cy="7260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14" name="Google Shape;314;p33"/>
                    <p:cNvCxnSpPr>
                      <a:stCxn id="311" idx="2"/>
                      <a:endCxn id="311" idx="6"/>
                    </p:cNvCxnSpPr>
                    <p:nvPr/>
                  </p:nvCxnSpPr>
                  <p:spPr>
                    <a:xfrm>
                      <a:off x="639100" y="5485175"/>
                      <a:ext cx="32568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15" name="Google Shape;315;p33"/>
                    <p:cNvCxnSpPr>
                      <a:stCxn id="311" idx="0"/>
                      <a:endCxn id="311" idx="4"/>
                    </p:cNvCxnSpPr>
                    <p:nvPr/>
                  </p:nvCxnSpPr>
                  <p:spPr>
                    <a:xfrm>
                      <a:off x="2267500" y="4692425"/>
                      <a:ext cx="0" cy="1585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316" name="Google Shape;316;p33"/>
                  <p:cNvSpPr txBox="1"/>
                  <p:nvPr/>
                </p:nvSpPr>
                <p:spPr>
                  <a:xfrm>
                    <a:off x="1954175" y="16837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0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7" name="Google Shape;317;p33"/>
                  <p:cNvSpPr txBox="1"/>
                  <p:nvPr/>
                </p:nvSpPr>
                <p:spPr>
                  <a:xfrm>
                    <a:off x="2536750" y="16837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8" name="Google Shape;318;p33"/>
                  <p:cNvSpPr txBox="1"/>
                  <p:nvPr/>
                </p:nvSpPr>
                <p:spPr>
                  <a:xfrm>
                    <a:off x="1954175" y="20155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19" name="Google Shape;319;p33"/>
                  <p:cNvSpPr txBox="1"/>
                  <p:nvPr/>
                </p:nvSpPr>
                <p:spPr>
                  <a:xfrm>
                    <a:off x="2536750" y="20155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0" name="Google Shape;320;p33"/>
                  <p:cNvSpPr txBox="1"/>
                  <p:nvPr/>
                </p:nvSpPr>
                <p:spPr>
                  <a:xfrm>
                    <a:off x="1511750" y="1543650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12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1" name="Google Shape;321;p33"/>
                  <p:cNvSpPr txBox="1"/>
                  <p:nvPr/>
                </p:nvSpPr>
                <p:spPr>
                  <a:xfrm>
                    <a:off x="2826800" y="1425675"/>
                    <a:ext cx="5652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13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2" name="Google Shape;322;p33"/>
                  <p:cNvSpPr txBox="1"/>
                  <p:nvPr/>
                </p:nvSpPr>
                <p:spPr>
                  <a:xfrm>
                    <a:off x="1511750" y="2094275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15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3" name="Google Shape;323;p33"/>
                  <p:cNvSpPr txBox="1"/>
                  <p:nvPr/>
                </p:nvSpPr>
                <p:spPr>
                  <a:xfrm>
                    <a:off x="2826800" y="2172925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14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4" name="Google Shape;324;p33"/>
                  <p:cNvSpPr txBox="1"/>
                  <p:nvPr/>
                </p:nvSpPr>
                <p:spPr>
                  <a:xfrm>
                    <a:off x="1230800" y="1291600"/>
                    <a:ext cx="5652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24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5" name="Google Shape;325;p33"/>
                  <p:cNvSpPr txBox="1"/>
                  <p:nvPr/>
                </p:nvSpPr>
                <p:spPr>
                  <a:xfrm>
                    <a:off x="3170900" y="1253600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25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6" name="Google Shape;326;p33"/>
                  <p:cNvSpPr txBox="1"/>
                  <p:nvPr/>
                </p:nvSpPr>
                <p:spPr>
                  <a:xfrm>
                    <a:off x="1307725" y="2347375"/>
                    <a:ext cx="5652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27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27" name="Google Shape;327;p33"/>
                  <p:cNvSpPr txBox="1"/>
                  <p:nvPr/>
                </p:nvSpPr>
                <p:spPr>
                  <a:xfrm>
                    <a:off x="3170900" y="2347375"/>
                    <a:ext cx="589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26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328" name="Google Shape;328;p33"/>
                <p:cNvSpPr/>
                <p:nvPr/>
              </p:nvSpPr>
              <p:spPr>
                <a:xfrm>
                  <a:off x="2259624" y="1811150"/>
                  <a:ext cx="340200" cy="165600"/>
                </a:xfrm>
                <a:prstGeom prst="ellipse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29" name="Google Shape;329;p33"/>
              <p:cNvGrpSpPr/>
              <p:nvPr/>
            </p:nvGrpSpPr>
            <p:grpSpPr>
              <a:xfrm>
                <a:off x="1258525" y="4530200"/>
                <a:ext cx="3256800" cy="1585500"/>
                <a:chOff x="801325" y="4530200"/>
                <a:chExt cx="3256800" cy="1585500"/>
              </a:xfrm>
            </p:grpSpPr>
            <p:grpSp>
              <p:nvGrpSpPr>
                <p:cNvPr id="330" name="Google Shape;330;p33"/>
                <p:cNvGrpSpPr/>
                <p:nvPr/>
              </p:nvGrpSpPr>
              <p:grpSpPr>
                <a:xfrm>
                  <a:off x="801325" y="4530200"/>
                  <a:ext cx="3256800" cy="1585500"/>
                  <a:chOff x="801325" y="1177400"/>
                  <a:chExt cx="3256800" cy="1585500"/>
                </a:xfrm>
              </p:grpSpPr>
              <p:grpSp>
                <p:nvGrpSpPr>
                  <p:cNvPr id="331" name="Google Shape;331;p33"/>
                  <p:cNvGrpSpPr/>
                  <p:nvPr/>
                </p:nvGrpSpPr>
                <p:grpSpPr>
                  <a:xfrm>
                    <a:off x="801325" y="1177400"/>
                    <a:ext cx="3256800" cy="1585500"/>
                    <a:chOff x="639100" y="4692425"/>
                    <a:chExt cx="3256800" cy="1585500"/>
                  </a:xfrm>
                </p:grpSpPr>
                <p:sp>
                  <p:nvSpPr>
                    <p:cNvPr id="332" name="Google Shape;332;p33"/>
                    <p:cNvSpPr/>
                    <p:nvPr/>
                  </p:nvSpPr>
                  <p:spPr>
                    <a:xfrm>
                      <a:off x="639100" y="4692425"/>
                      <a:ext cx="3256800" cy="15855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33" name="Google Shape;333;p33"/>
                    <p:cNvSpPr/>
                    <p:nvPr/>
                  </p:nvSpPr>
                  <p:spPr>
                    <a:xfrm>
                      <a:off x="1097050" y="4915325"/>
                      <a:ext cx="2340900" cy="11397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34" name="Google Shape;334;p33"/>
                    <p:cNvSpPr/>
                    <p:nvPr/>
                  </p:nvSpPr>
                  <p:spPr>
                    <a:xfrm>
                      <a:off x="1521854" y="5122175"/>
                      <a:ext cx="1491300" cy="7260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35" name="Google Shape;335;p33"/>
                    <p:cNvCxnSpPr>
                      <a:stCxn id="332" idx="2"/>
                      <a:endCxn id="332" idx="6"/>
                    </p:cNvCxnSpPr>
                    <p:nvPr/>
                  </p:nvCxnSpPr>
                  <p:spPr>
                    <a:xfrm>
                      <a:off x="639100" y="5485175"/>
                      <a:ext cx="32568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36" name="Google Shape;336;p33"/>
                    <p:cNvCxnSpPr>
                      <a:stCxn id="332" idx="0"/>
                      <a:endCxn id="332" idx="4"/>
                    </p:cNvCxnSpPr>
                    <p:nvPr/>
                  </p:nvCxnSpPr>
                  <p:spPr>
                    <a:xfrm>
                      <a:off x="2267500" y="4692425"/>
                      <a:ext cx="0" cy="1585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337" name="Google Shape;337;p33"/>
                  <p:cNvSpPr txBox="1"/>
                  <p:nvPr/>
                </p:nvSpPr>
                <p:spPr>
                  <a:xfrm>
                    <a:off x="1954175" y="16837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8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38" name="Google Shape;338;p33"/>
                  <p:cNvSpPr txBox="1"/>
                  <p:nvPr/>
                </p:nvSpPr>
                <p:spPr>
                  <a:xfrm>
                    <a:off x="2536750" y="16837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9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39" name="Google Shape;339;p33"/>
                  <p:cNvSpPr txBox="1"/>
                  <p:nvPr/>
                </p:nvSpPr>
                <p:spPr>
                  <a:xfrm>
                    <a:off x="1855850" y="2015575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11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0" name="Google Shape;340;p33"/>
                  <p:cNvSpPr txBox="1"/>
                  <p:nvPr/>
                </p:nvSpPr>
                <p:spPr>
                  <a:xfrm>
                    <a:off x="2536750" y="2015575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10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1" name="Google Shape;341;p33"/>
                  <p:cNvSpPr txBox="1"/>
                  <p:nvPr/>
                </p:nvSpPr>
                <p:spPr>
                  <a:xfrm>
                    <a:off x="1511750" y="1543650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</a:t>
                    </a: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0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2" name="Google Shape;342;p33"/>
                  <p:cNvSpPr txBox="1"/>
                  <p:nvPr/>
                </p:nvSpPr>
                <p:spPr>
                  <a:xfrm>
                    <a:off x="2826800" y="1425675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21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3" name="Google Shape;343;p33"/>
                  <p:cNvSpPr txBox="1"/>
                  <p:nvPr/>
                </p:nvSpPr>
                <p:spPr>
                  <a:xfrm>
                    <a:off x="1359350" y="2094275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23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4" name="Google Shape;344;p33"/>
                  <p:cNvSpPr txBox="1"/>
                  <p:nvPr/>
                </p:nvSpPr>
                <p:spPr>
                  <a:xfrm>
                    <a:off x="2826800" y="2172925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22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5" name="Google Shape;345;p33"/>
                  <p:cNvSpPr txBox="1"/>
                  <p:nvPr/>
                </p:nvSpPr>
                <p:spPr>
                  <a:xfrm>
                    <a:off x="1230800" y="1291600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32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6" name="Google Shape;346;p33"/>
                  <p:cNvSpPr txBox="1"/>
                  <p:nvPr/>
                </p:nvSpPr>
                <p:spPr>
                  <a:xfrm>
                    <a:off x="2994200" y="1253600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33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7" name="Google Shape;347;p33"/>
                  <p:cNvSpPr txBox="1"/>
                  <p:nvPr/>
                </p:nvSpPr>
                <p:spPr>
                  <a:xfrm>
                    <a:off x="1209325" y="2347375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35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48" name="Google Shape;348;p33"/>
                  <p:cNvSpPr txBox="1"/>
                  <p:nvPr/>
                </p:nvSpPr>
                <p:spPr>
                  <a:xfrm>
                    <a:off x="3170900" y="2347375"/>
                    <a:ext cx="520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34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349" name="Google Shape;349;p33"/>
                <p:cNvSpPr/>
                <p:nvPr/>
              </p:nvSpPr>
              <p:spPr>
                <a:xfrm>
                  <a:off x="2259624" y="5244750"/>
                  <a:ext cx="340200" cy="165600"/>
                </a:xfrm>
                <a:prstGeom prst="ellipse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3"/>
              <p:cNvGrpSpPr/>
              <p:nvPr/>
            </p:nvGrpSpPr>
            <p:grpSpPr>
              <a:xfrm>
                <a:off x="1258525" y="2818000"/>
                <a:ext cx="3256800" cy="1585500"/>
                <a:chOff x="801325" y="2818000"/>
                <a:chExt cx="3256800" cy="1585500"/>
              </a:xfrm>
            </p:grpSpPr>
            <p:grpSp>
              <p:nvGrpSpPr>
                <p:cNvPr id="351" name="Google Shape;351;p33"/>
                <p:cNvGrpSpPr/>
                <p:nvPr/>
              </p:nvGrpSpPr>
              <p:grpSpPr>
                <a:xfrm>
                  <a:off x="801325" y="2818000"/>
                  <a:ext cx="3256800" cy="1585500"/>
                  <a:chOff x="801325" y="1177400"/>
                  <a:chExt cx="3256800" cy="1585500"/>
                </a:xfrm>
              </p:grpSpPr>
              <p:grpSp>
                <p:nvGrpSpPr>
                  <p:cNvPr id="352" name="Google Shape;352;p33"/>
                  <p:cNvGrpSpPr/>
                  <p:nvPr/>
                </p:nvGrpSpPr>
                <p:grpSpPr>
                  <a:xfrm>
                    <a:off x="801325" y="1177400"/>
                    <a:ext cx="3256800" cy="1585500"/>
                    <a:chOff x="639100" y="4692425"/>
                    <a:chExt cx="3256800" cy="1585500"/>
                  </a:xfrm>
                </p:grpSpPr>
                <p:sp>
                  <p:nvSpPr>
                    <p:cNvPr id="353" name="Google Shape;353;p33"/>
                    <p:cNvSpPr/>
                    <p:nvPr/>
                  </p:nvSpPr>
                  <p:spPr>
                    <a:xfrm>
                      <a:off x="639100" y="4692425"/>
                      <a:ext cx="3256800" cy="15855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54" name="Google Shape;354;p33"/>
                    <p:cNvSpPr/>
                    <p:nvPr/>
                  </p:nvSpPr>
                  <p:spPr>
                    <a:xfrm>
                      <a:off x="1097050" y="4915325"/>
                      <a:ext cx="2340900" cy="11397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55" name="Google Shape;355;p33"/>
                    <p:cNvSpPr/>
                    <p:nvPr/>
                  </p:nvSpPr>
                  <p:spPr>
                    <a:xfrm>
                      <a:off x="1521854" y="5122175"/>
                      <a:ext cx="1491300" cy="726000"/>
                    </a:xfrm>
                    <a:prstGeom prst="ellipse">
                      <a:avLst/>
                    </a:prstGeom>
                    <a:solidFill>
                      <a:schemeClr val="lt2"/>
                    </a:solidFill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cxnSp>
                  <p:nvCxnSpPr>
                    <p:cNvPr id="356" name="Google Shape;356;p33"/>
                    <p:cNvCxnSpPr>
                      <a:stCxn id="353" idx="2"/>
                      <a:endCxn id="353" idx="6"/>
                    </p:cNvCxnSpPr>
                    <p:nvPr/>
                  </p:nvCxnSpPr>
                  <p:spPr>
                    <a:xfrm>
                      <a:off x="639100" y="5485175"/>
                      <a:ext cx="3256800" cy="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357" name="Google Shape;357;p33"/>
                    <p:cNvCxnSpPr>
                      <a:stCxn id="353" idx="0"/>
                      <a:endCxn id="353" idx="4"/>
                    </p:cNvCxnSpPr>
                    <p:nvPr/>
                  </p:nvCxnSpPr>
                  <p:spPr>
                    <a:xfrm>
                      <a:off x="2267500" y="4692425"/>
                      <a:ext cx="0" cy="15855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sp>
                <p:nvSpPr>
                  <p:cNvPr id="358" name="Google Shape;358;p33"/>
                  <p:cNvSpPr txBox="1"/>
                  <p:nvPr/>
                </p:nvSpPr>
                <p:spPr>
                  <a:xfrm>
                    <a:off x="1954175" y="16837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4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59" name="Google Shape;359;p33"/>
                  <p:cNvSpPr txBox="1"/>
                  <p:nvPr/>
                </p:nvSpPr>
                <p:spPr>
                  <a:xfrm>
                    <a:off x="2536750" y="16837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5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0" name="Google Shape;360;p33"/>
                  <p:cNvSpPr txBox="1"/>
                  <p:nvPr/>
                </p:nvSpPr>
                <p:spPr>
                  <a:xfrm>
                    <a:off x="1954175" y="20155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7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1" name="Google Shape;361;p33"/>
                  <p:cNvSpPr txBox="1"/>
                  <p:nvPr/>
                </p:nvSpPr>
                <p:spPr>
                  <a:xfrm>
                    <a:off x="2536750" y="2015575"/>
                    <a:ext cx="3441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6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2" name="Google Shape;362;p33"/>
                  <p:cNvSpPr txBox="1"/>
                  <p:nvPr/>
                </p:nvSpPr>
                <p:spPr>
                  <a:xfrm>
                    <a:off x="1511750" y="1543650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16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3" name="Google Shape;363;p33"/>
                  <p:cNvSpPr txBox="1"/>
                  <p:nvPr/>
                </p:nvSpPr>
                <p:spPr>
                  <a:xfrm>
                    <a:off x="2826800" y="1425675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17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4" name="Google Shape;364;p33"/>
                  <p:cNvSpPr txBox="1"/>
                  <p:nvPr/>
                </p:nvSpPr>
                <p:spPr>
                  <a:xfrm>
                    <a:off x="1511750" y="2094275"/>
                    <a:ext cx="4425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19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5" name="Google Shape;365;p33"/>
                  <p:cNvSpPr txBox="1"/>
                  <p:nvPr/>
                </p:nvSpPr>
                <p:spPr>
                  <a:xfrm>
                    <a:off x="2826800" y="2172925"/>
                    <a:ext cx="5040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18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6" name="Google Shape;366;p33"/>
                  <p:cNvSpPr txBox="1"/>
                  <p:nvPr/>
                </p:nvSpPr>
                <p:spPr>
                  <a:xfrm>
                    <a:off x="1230800" y="1291600"/>
                    <a:ext cx="5040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28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7" name="Google Shape;367;p33"/>
                  <p:cNvSpPr txBox="1"/>
                  <p:nvPr/>
                </p:nvSpPr>
                <p:spPr>
                  <a:xfrm>
                    <a:off x="3170900" y="1253600"/>
                    <a:ext cx="5898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29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  <p:sp>
                <p:nvSpPr>
                  <p:cNvPr id="368" name="Google Shape;368;p33"/>
                  <p:cNvSpPr txBox="1"/>
                  <p:nvPr/>
                </p:nvSpPr>
                <p:spPr>
                  <a:xfrm>
                    <a:off x="3170900" y="2347375"/>
                    <a:ext cx="639000" cy="331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2000">
                        <a:latin typeface="Quattrocento Sans"/>
                        <a:ea typeface="Quattrocento Sans"/>
                        <a:cs typeface="Quattrocento Sans"/>
                        <a:sym typeface="Quattrocento Sans"/>
                      </a:rPr>
                      <a:t>30</a:t>
                    </a:r>
                    <a:endParaRPr b="1" sz="2000">
                      <a:latin typeface="Quattrocento Sans"/>
                      <a:ea typeface="Quattrocento Sans"/>
                      <a:cs typeface="Quattrocento Sans"/>
                      <a:sym typeface="Quattrocento Sans"/>
                    </a:endParaRPr>
                  </a:p>
                </p:txBody>
              </p:sp>
            </p:grpSp>
            <p:sp>
              <p:nvSpPr>
                <p:cNvPr id="369" name="Google Shape;369;p33"/>
                <p:cNvSpPr/>
                <p:nvPr/>
              </p:nvSpPr>
              <p:spPr>
                <a:xfrm>
                  <a:off x="2259624" y="3525650"/>
                  <a:ext cx="340200" cy="165600"/>
                </a:xfrm>
                <a:prstGeom prst="ellipse">
                  <a:avLst/>
                </a:prstGeom>
                <a:solidFill>
                  <a:srgbClr val="FFFF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70" name="Google Shape;370;p33"/>
              <p:cNvSpPr txBox="1"/>
              <p:nvPr/>
            </p:nvSpPr>
            <p:spPr>
              <a:xfrm>
                <a:off x="1436522" y="727050"/>
                <a:ext cx="3078900" cy="51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600"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Sectores Físicos</a:t>
                </a:r>
                <a:endParaRPr b="1" sz="1600"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371" name="Google Shape;371;p33"/>
            <p:cNvSpPr txBox="1"/>
            <p:nvPr/>
          </p:nvSpPr>
          <p:spPr>
            <a:xfrm>
              <a:off x="1892625" y="4112863"/>
              <a:ext cx="6390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Quattrocento Sans"/>
                  <a:ea typeface="Quattrocento Sans"/>
                  <a:cs typeface="Quattrocento Sans"/>
                  <a:sym typeface="Quattrocento Sans"/>
                </a:rPr>
                <a:t>31</a:t>
              </a:r>
              <a:endParaRPr b="1" sz="20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72" name="Google Shape;372;p3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SECTOR LÓGICO -&gt; SECTOR FÍSICO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graphicFrame>
        <p:nvGraphicFramePr>
          <p:cNvPr id="376" name="Google Shape;376;p33"/>
          <p:cNvGraphicFramePr/>
          <p:nvPr/>
        </p:nvGraphicFramePr>
        <p:xfrm>
          <a:off x="87900" y="13715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451700"/>
                <a:gridCol w="4517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7" name="Google Shape;377;p33"/>
          <p:cNvSpPr txBox="1"/>
          <p:nvPr/>
        </p:nvSpPr>
        <p:spPr>
          <a:xfrm>
            <a:off x="-6412" y="744275"/>
            <a:ext cx="1092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Sectores Lógicos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78" name="Google Shape;378;p33"/>
          <p:cNvGrpSpPr/>
          <p:nvPr/>
        </p:nvGrpSpPr>
        <p:grpSpPr>
          <a:xfrm>
            <a:off x="356184" y="1977750"/>
            <a:ext cx="2110064" cy="2505732"/>
            <a:chOff x="774200" y="2021144"/>
            <a:chExt cx="3156888" cy="2305181"/>
          </a:xfrm>
        </p:grpSpPr>
        <p:cxnSp>
          <p:nvCxnSpPr>
            <p:cNvPr id="379" name="Google Shape;379;p33"/>
            <p:cNvCxnSpPr/>
            <p:nvPr/>
          </p:nvCxnSpPr>
          <p:spPr>
            <a:xfrm flipH="1" rot="10800000">
              <a:off x="774200" y="2262625"/>
              <a:ext cx="2509800" cy="2063700"/>
            </a:xfrm>
            <a:prstGeom prst="straightConnector1">
              <a:avLst/>
            </a:prstGeom>
            <a:noFill/>
            <a:ln cap="flat" cmpd="sng" w="28575">
              <a:solidFill>
                <a:srgbClr val="A64D79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80" name="Google Shape;380;p33"/>
            <p:cNvSpPr/>
            <p:nvPr/>
          </p:nvSpPr>
          <p:spPr>
            <a:xfrm>
              <a:off x="3283988" y="2021144"/>
              <a:ext cx="647100" cy="398400"/>
            </a:xfrm>
            <a:prstGeom prst="ellipse">
              <a:avLst/>
            </a:prstGeom>
            <a:noFill/>
            <a:ln cap="flat" cmpd="sng" w="38100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33"/>
          <p:cNvSpPr txBox="1"/>
          <p:nvPr/>
        </p:nvSpPr>
        <p:spPr>
          <a:xfrm>
            <a:off x="4688350" y="871813"/>
            <a:ext cx="26301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CHS = (3, 3, 4)</a:t>
            </a:r>
            <a:endParaRPr b="1" sz="2200"/>
          </a:p>
        </p:txBody>
      </p:sp>
      <p:sp>
        <p:nvSpPr>
          <p:cNvPr id="382" name="Google Shape;382;p33"/>
          <p:cNvSpPr txBox="1"/>
          <p:nvPr/>
        </p:nvSpPr>
        <p:spPr>
          <a:xfrm>
            <a:off x="4694900" y="1766098"/>
            <a:ext cx="14787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15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83" name="Google Shape;383;p33"/>
          <p:cNvGrpSpPr/>
          <p:nvPr/>
        </p:nvGrpSpPr>
        <p:grpSpPr>
          <a:xfrm>
            <a:off x="6274806" y="1700977"/>
            <a:ext cx="2045807" cy="464341"/>
            <a:chOff x="6274806" y="1700977"/>
            <a:chExt cx="2045807" cy="464341"/>
          </a:xfrm>
        </p:grpSpPr>
        <p:sp>
          <p:nvSpPr>
            <p:cNvPr id="384" name="Google Shape;384;p33"/>
            <p:cNvSpPr txBox="1"/>
            <p:nvPr/>
          </p:nvSpPr>
          <p:spPr>
            <a:xfrm>
              <a:off x="6297408" y="1717269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r>
                <a:rPr b="1" lang="en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 * 4 = 12 </a:t>
              </a:r>
              <a:endParaRPr b="1" sz="18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85" name="Google Shape;385;p33"/>
            <p:cNvGrpSpPr/>
            <p:nvPr/>
          </p:nvGrpSpPr>
          <p:grpSpPr>
            <a:xfrm>
              <a:off x="6274806" y="1700977"/>
              <a:ext cx="2045807" cy="464341"/>
              <a:chOff x="4017525" y="2234325"/>
              <a:chExt cx="3928200" cy="646625"/>
            </a:xfrm>
          </p:grpSpPr>
          <p:cxnSp>
            <p:nvCxnSpPr>
              <p:cNvPr id="386" name="Google Shape;386;p33"/>
              <p:cNvCxnSpPr/>
              <p:nvPr/>
            </p:nvCxnSpPr>
            <p:spPr>
              <a:xfrm flipH="1">
                <a:off x="4017525" y="2234325"/>
                <a:ext cx="12900" cy="6354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33"/>
              <p:cNvCxnSpPr/>
              <p:nvPr/>
            </p:nvCxnSpPr>
            <p:spPr>
              <a:xfrm>
                <a:off x="4017525" y="2880950"/>
                <a:ext cx="39282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88" name="Google Shape;388;p33"/>
          <p:cNvGrpSpPr/>
          <p:nvPr/>
        </p:nvGrpSpPr>
        <p:grpSpPr>
          <a:xfrm>
            <a:off x="4760771" y="2249151"/>
            <a:ext cx="3015337" cy="531649"/>
            <a:chOff x="4760771" y="2249151"/>
            <a:chExt cx="3015337" cy="531649"/>
          </a:xfrm>
        </p:grpSpPr>
        <p:sp>
          <p:nvSpPr>
            <p:cNvPr id="389" name="Google Shape;389;p33"/>
            <p:cNvSpPr txBox="1"/>
            <p:nvPr/>
          </p:nvSpPr>
          <p:spPr>
            <a:xfrm>
              <a:off x="6297408" y="2254913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CC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b="1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0" name="Google Shape;390;p33"/>
            <p:cNvSpPr txBox="1"/>
            <p:nvPr/>
          </p:nvSpPr>
          <p:spPr>
            <a:xfrm>
              <a:off x="4760771" y="2249151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b="1" sz="18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391" name="Google Shape;391;p33"/>
            <p:cNvCxnSpPr/>
            <p:nvPr/>
          </p:nvCxnSpPr>
          <p:spPr>
            <a:xfrm flipH="1" rot="10800000">
              <a:off x="5241812" y="2408499"/>
              <a:ext cx="756300" cy="372300"/>
            </a:xfrm>
            <a:prstGeom prst="straightConnector1">
              <a:avLst/>
            </a:prstGeom>
            <a:noFill/>
            <a:ln cap="flat" cmpd="sng" w="38100">
              <a:solidFill>
                <a:srgbClr val="D9D2E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92" name="Google Shape;392;p33"/>
          <p:cNvGrpSpPr/>
          <p:nvPr/>
        </p:nvGrpSpPr>
        <p:grpSpPr>
          <a:xfrm>
            <a:off x="4694900" y="2640351"/>
            <a:ext cx="3625713" cy="1260543"/>
            <a:chOff x="4694900" y="2640351"/>
            <a:chExt cx="3625713" cy="1260543"/>
          </a:xfrm>
        </p:grpSpPr>
        <p:cxnSp>
          <p:nvCxnSpPr>
            <p:cNvPr id="393" name="Google Shape;393;p33"/>
            <p:cNvCxnSpPr>
              <a:stCxn id="390" idx="2"/>
            </p:cNvCxnSpPr>
            <p:nvPr/>
          </p:nvCxnSpPr>
          <p:spPr>
            <a:xfrm flipH="1">
              <a:off x="5469221" y="2640351"/>
              <a:ext cx="30900" cy="796200"/>
            </a:xfrm>
            <a:prstGeom prst="straightConnector1">
              <a:avLst/>
            </a:prstGeom>
            <a:noFill/>
            <a:ln cap="flat" cmpd="sng" w="38100">
              <a:solidFill>
                <a:srgbClr val="674EA7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sp>
          <p:nvSpPr>
            <p:cNvPr id="394" name="Google Shape;394;p33"/>
            <p:cNvSpPr txBox="1"/>
            <p:nvPr/>
          </p:nvSpPr>
          <p:spPr>
            <a:xfrm>
              <a:off x="4694900" y="3501673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b="1" sz="18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5" name="Google Shape;395;p33"/>
            <p:cNvSpPr txBox="1"/>
            <p:nvPr/>
          </p:nvSpPr>
          <p:spPr>
            <a:xfrm>
              <a:off x="6297408" y="3452844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Quattrocento Sans"/>
                  <a:ea typeface="Quattrocento Sans"/>
                  <a:cs typeface="Quattrocento Sans"/>
                  <a:sym typeface="Quattrocento Sans"/>
                </a:rPr>
                <a:t>4</a:t>
              </a:r>
              <a:endParaRPr b="1" sz="18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396" name="Google Shape;396;p33"/>
            <p:cNvGrpSpPr/>
            <p:nvPr/>
          </p:nvGrpSpPr>
          <p:grpSpPr>
            <a:xfrm>
              <a:off x="6274806" y="3436552"/>
              <a:ext cx="2045807" cy="464341"/>
              <a:chOff x="4017525" y="2234325"/>
              <a:chExt cx="3928200" cy="646625"/>
            </a:xfrm>
          </p:grpSpPr>
          <p:cxnSp>
            <p:nvCxnSpPr>
              <p:cNvPr id="397" name="Google Shape;397;p33"/>
              <p:cNvCxnSpPr/>
              <p:nvPr/>
            </p:nvCxnSpPr>
            <p:spPr>
              <a:xfrm flipH="1">
                <a:off x="4017525" y="2234325"/>
                <a:ext cx="12900" cy="6354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8" name="Google Shape;398;p33"/>
              <p:cNvCxnSpPr/>
              <p:nvPr/>
            </p:nvCxnSpPr>
            <p:spPr>
              <a:xfrm>
                <a:off x="4017525" y="2880950"/>
                <a:ext cx="39282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399" name="Google Shape;399;p33"/>
          <p:cNvGrpSpPr/>
          <p:nvPr/>
        </p:nvGrpSpPr>
        <p:grpSpPr>
          <a:xfrm>
            <a:off x="4706346" y="3967626"/>
            <a:ext cx="3069755" cy="622286"/>
            <a:chOff x="4706346" y="3967626"/>
            <a:chExt cx="3069755" cy="622286"/>
          </a:xfrm>
        </p:grpSpPr>
        <p:sp>
          <p:nvSpPr>
            <p:cNvPr id="400" name="Google Shape;400;p33"/>
            <p:cNvSpPr txBox="1"/>
            <p:nvPr/>
          </p:nvSpPr>
          <p:spPr>
            <a:xfrm>
              <a:off x="6297400" y="3967626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CC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0</a:t>
              </a:r>
              <a:endParaRPr b="1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01" name="Google Shape;401;p33"/>
            <p:cNvSpPr txBox="1"/>
            <p:nvPr/>
          </p:nvSpPr>
          <p:spPr>
            <a:xfrm>
              <a:off x="4706346" y="4058263"/>
              <a:ext cx="1478700" cy="39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CC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b="1" sz="1800">
                <a:solidFill>
                  <a:srgbClr val="CC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02" name="Google Shape;402;p33"/>
            <p:cNvCxnSpPr/>
            <p:nvPr/>
          </p:nvCxnSpPr>
          <p:spPr>
            <a:xfrm flipH="1" rot="10800000">
              <a:off x="5187387" y="4217612"/>
              <a:ext cx="756300" cy="372300"/>
            </a:xfrm>
            <a:prstGeom prst="straightConnector1">
              <a:avLst/>
            </a:prstGeom>
            <a:noFill/>
            <a:ln cap="flat" cmpd="sng" w="38100">
              <a:solidFill>
                <a:srgbClr val="D9D2E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3" name="Google Shape;403;p33"/>
          <p:cNvSpPr txBox="1"/>
          <p:nvPr/>
        </p:nvSpPr>
        <p:spPr>
          <a:xfrm>
            <a:off x="5210475" y="4896375"/>
            <a:ext cx="2630100" cy="796200"/>
          </a:xfrm>
          <a:prstGeom prst="rect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SL 15 -&gt; SF = (1, 0, 3)</a:t>
            </a:r>
            <a:endParaRPr b="1"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FCFS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09" name="Google Shape;409;p3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11" name="Google Shape;411;p34"/>
          <p:cNvSpPr txBox="1"/>
          <p:nvPr/>
        </p:nvSpPr>
        <p:spPr>
          <a:xfrm>
            <a:off x="298550" y="852675"/>
            <a:ext cx="3086100" cy="15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Es “</a:t>
            </a:r>
            <a:r>
              <a:rPr b="1"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justo</a:t>
            </a: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” (atiende según el orden de llegada)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12" name="Google Shape;412;p34"/>
          <p:cNvGraphicFramePr/>
          <p:nvPr/>
        </p:nvGraphicFramePr>
        <p:xfrm>
          <a:off x="3355975" y="109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</a:tblGrid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13" name="Google Shape;413;p34"/>
          <p:cNvGrpSpPr/>
          <p:nvPr/>
        </p:nvGrpSpPr>
        <p:grpSpPr>
          <a:xfrm>
            <a:off x="350825" y="2210500"/>
            <a:ext cx="3086100" cy="1200300"/>
            <a:chOff x="350825" y="2972500"/>
            <a:chExt cx="3086100" cy="1200300"/>
          </a:xfrm>
        </p:grpSpPr>
        <p:sp>
          <p:nvSpPr>
            <p:cNvPr id="414" name="Google Shape;414;p34"/>
            <p:cNvSpPr txBox="1"/>
            <p:nvPr/>
          </p:nvSpPr>
          <p:spPr>
            <a:xfrm>
              <a:off x="350825" y="2972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2151075" y="34779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4"/>
          <p:cNvSpPr/>
          <p:nvPr/>
        </p:nvSpPr>
        <p:spPr>
          <a:xfrm flipH="1">
            <a:off x="3884528" y="45579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7" name="Google Shape;417;p34"/>
          <p:cNvCxnSpPr>
            <a:stCxn id="416" idx="2"/>
          </p:cNvCxnSpPr>
          <p:nvPr/>
        </p:nvCxnSpPr>
        <p:spPr>
          <a:xfrm>
            <a:off x="4071128" y="4650775"/>
            <a:ext cx="656400" cy="3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8" name="Google Shape;418;p34"/>
          <p:cNvCxnSpPr/>
          <p:nvPr/>
        </p:nvCxnSpPr>
        <p:spPr>
          <a:xfrm flipH="1" rot="10800000">
            <a:off x="4713275" y="1871775"/>
            <a:ext cx="700200" cy="282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34"/>
          <p:cNvCxnSpPr/>
          <p:nvPr/>
        </p:nvCxnSpPr>
        <p:spPr>
          <a:xfrm>
            <a:off x="5399075" y="1857575"/>
            <a:ext cx="671400" cy="280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0" name="Google Shape;420;p34"/>
          <p:cNvCxnSpPr/>
          <p:nvPr/>
        </p:nvCxnSpPr>
        <p:spPr>
          <a:xfrm flipH="1" rot="10800000">
            <a:off x="6056300" y="4243725"/>
            <a:ext cx="685800" cy="399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1" name="Google Shape;421;p34"/>
          <p:cNvCxnSpPr/>
          <p:nvPr/>
        </p:nvCxnSpPr>
        <p:spPr>
          <a:xfrm flipH="1" rot="10800000">
            <a:off x="6742100" y="2257575"/>
            <a:ext cx="685800" cy="198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34"/>
          <p:cNvCxnSpPr/>
          <p:nvPr/>
        </p:nvCxnSpPr>
        <p:spPr>
          <a:xfrm>
            <a:off x="7427900" y="2271900"/>
            <a:ext cx="714300" cy="227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34"/>
          <p:cNvSpPr txBox="1"/>
          <p:nvPr/>
        </p:nvSpPr>
        <p:spPr>
          <a:xfrm>
            <a:off x="4527525" y="962200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NO SUFRE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24" name="Google Shape;424;p34"/>
          <p:cNvSpPr txBox="1"/>
          <p:nvPr/>
        </p:nvSpPr>
        <p:spPr>
          <a:xfrm>
            <a:off x="350825" y="3479175"/>
            <a:ext cx="28146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</p:txBody>
      </p:sp>
      <p:sp>
        <p:nvSpPr>
          <p:cNvPr id="425" name="Google Shape;425;p34"/>
          <p:cNvSpPr txBox="1"/>
          <p:nvPr/>
        </p:nvSpPr>
        <p:spPr>
          <a:xfrm>
            <a:off x="350825" y="4556975"/>
            <a:ext cx="28146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ATENCIÒN: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19 - 90 - 20 - 30 - 80 - 21</a:t>
            </a:r>
            <a:endParaRPr b="1"/>
          </a:p>
        </p:txBody>
      </p:sp>
      <p:sp>
        <p:nvSpPr>
          <p:cNvPr id="426" name="Google Shape;426;p3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SSTF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193675" y="973975"/>
            <a:ext cx="3086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atiende el pedido “más cercano”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 llega un pedido que se encuentra en el cilindro actual, se atiende primero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35" name="Google Shape;435;p35"/>
          <p:cNvGraphicFramePr/>
          <p:nvPr/>
        </p:nvGraphicFramePr>
        <p:xfrm>
          <a:off x="3355975" y="56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</a:tblGrid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36" name="Google Shape;436;p35"/>
          <p:cNvGrpSpPr/>
          <p:nvPr/>
        </p:nvGrpSpPr>
        <p:grpSpPr>
          <a:xfrm>
            <a:off x="274625" y="2667700"/>
            <a:ext cx="3086100" cy="1200300"/>
            <a:chOff x="350825" y="2972500"/>
            <a:chExt cx="3086100" cy="1200300"/>
          </a:xfrm>
        </p:grpSpPr>
        <p:sp>
          <p:nvSpPr>
            <p:cNvPr id="437" name="Google Shape;437;p35"/>
            <p:cNvSpPr txBox="1"/>
            <p:nvPr/>
          </p:nvSpPr>
          <p:spPr>
            <a:xfrm>
              <a:off x="350825" y="2972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151075" y="34779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35"/>
          <p:cNvSpPr txBox="1"/>
          <p:nvPr/>
        </p:nvSpPr>
        <p:spPr>
          <a:xfrm>
            <a:off x="274625" y="3936375"/>
            <a:ext cx="28146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</p:txBody>
      </p:sp>
      <p:sp>
        <p:nvSpPr>
          <p:cNvPr id="440" name="Google Shape;440;p35"/>
          <p:cNvSpPr/>
          <p:nvPr/>
        </p:nvSpPr>
        <p:spPr>
          <a:xfrm flipH="1">
            <a:off x="3884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35"/>
          <p:cNvCxnSpPr>
            <a:stCxn id="440" idx="2"/>
          </p:cNvCxnSpPr>
          <p:nvPr/>
        </p:nvCxnSpPr>
        <p:spPr>
          <a:xfrm>
            <a:off x="4071128" y="4498375"/>
            <a:ext cx="656400" cy="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35"/>
          <p:cNvCxnSpPr/>
          <p:nvPr/>
        </p:nvCxnSpPr>
        <p:spPr>
          <a:xfrm>
            <a:off x="4713275" y="4519800"/>
            <a:ext cx="685800" cy="7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35"/>
          <p:cNvCxnSpPr/>
          <p:nvPr/>
        </p:nvCxnSpPr>
        <p:spPr>
          <a:xfrm flipH="1" rot="10800000">
            <a:off x="5399075" y="4405525"/>
            <a:ext cx="728700" cy="18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5"/>
          <p:cNvCxnSpPr/>
          <p:nvPr/>
        </p:nvCxnSpPr>
        <p:spPr>
          <a:xfrm flipH="1" rot="10800000">
            <a:off x="6027800" y="4091425"/>
            <a:ext cx="714300" cy="3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5"/>
          <p:cNvCxnSpPr/>
          <p:nvPr/>
        </p:nvCxnSpPr>
        <p:spPr>
          <a:xfrm flipH="1" rot="10800000">
            <a:off x="6742100" y="1741288"/>
            <a:ext cx="688200" cy="233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5"/>
          <p:cNvCxnSpPr/>
          <p:nvPr/>
        </p:nvCxnSpPr>
        <p:spPr>
          <a:xfrm flipH="1" rot="10800000">
            <a:off x="7427900" y="1424100"/>
            <a:ext cx="685800" cy="31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5"/>
          <p:cNvSpPr txBox="1"/>
          <p:nvPr/>
        </p:nvSpPr>
        <p:spPr>
          <a:xfrm>
            <a:off x="3436900" y="53840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PUEDE</a:t>
            </a: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 SUFRIR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8" name="Google Shape;448;p35"/>
          <p:cNvSpPr txBox="1"/>
          <p:nvPr/>
        </p:nvSpPr>
        <p:spPr>
          <a:xfrm>
            <a:off x="274625" y="5014175"/>
            <a:ext cx="28146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ATENCIÒN: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20 - 19- 21 - 30 - 80 - 90</a:t>
            </a:r>
            <a:endParaRPr b="1"/>
          </a:p>
        </p:txBody>
      </p:sp>
      <p:grpSp>
        <p:nvGrpSpPr>
          <p:cNvPr id="449" name="Google Shape;449;p35"/>
          <p:cNvGrpSpPr/>
          <p:nvPr/>
        </p:nvGrpSpPr>
        <p:grpSpPr>
          <a:xfrm>
            <a:off x="6942125" y="5210375"/>
            <a:ext cx="2061075" cy="1043100"/>
            <a:chOff x="6942125" y="5591375"/>
            <a:chExt cx="2061075" cy="1043100"/>
          </a:xfrm>
        </p:grpSpPr>
        <p:sp>
          <p:nvSpPr>
            <p:cNvPr id="450" name="Google Shape;450;p35"/>
            <p:cNvSpPr txBox="1"/>
            <p:nvPr/>
          </p:nvSpPr>
          <p:spPr>
            <a:xfrm>
              <a:off x="7331600" y="5591375"/>
              <a:ext cx="16716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Ej: Llegan siempre pedidos más cercanos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6942125" y="5934502"/>
              <a:ext cx="389484" cy="314101"/>
            </a:xfrm>
            <a:custGeom>
              <a:rect b="b" l="l" r="r" t="t"/>
              <a:pathLst>
                <a:path extrusionOk="0" h="17923" w="18527">
                  <a:moveTo>
                    <a:pt x="0" y="11065"/>
                  </a:moveTo>
                  <a:cubicBezTo>
                    <a:pt x="5505" y="10331"/>
                    <a:pt x="11606" y="11834"/>
                    <a:pt x="16574" y="9350"/>
                  </a:cubicBezTo>
                  <a:cubicBezTo>
                    <a:pt x="19550" y="7862"/>
                    <a:pt x="9597" y="-1282"/>
                    <a:pt x="12573" y="206"/>
                  </a:cubicBezTo>
                  <a:cubicBezTo>
                    <a:pt x="16691" y="2265"/>
                    <a:pt x="19190" y="8265"/>
                    <a:pt x="18288" y="12779"/>
                  </a:cubicBezTo>
                  <a:cubicBezTo>
                    <a:pt x="17786" y="15292"/>
                    <a:pt x="14385" y="16111"/>
                    <a:pt x="12573" y="17923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452" name="Google Shape;452;p3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SCAN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8" name="Google Shape;458;p3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269875" y="945550"/>
            <a:ext cx="3086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hace un barrido extremo a extremo del disco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atiende a los pedidos a medida que se pasa por los cilindros en los que estén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61" name="Google Shape;461;p36"/>
          <p:cNvGraphicFramePr/>
          <p:nvPr/>
        </p:nvGraphicFramePr>
        <p:xfrm>
          <a:off x="3355975" y="9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</a:tblGrid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62" name="Google Shape;462;p36"/>
          <p:cNvGrpSpPr/>
          <p:nvPr/>
        </p:nvGrpSpPr>
        <p:grpSpPr>
          <a:xfrm>
            <a:off x="350825" y="2972500"/>
            <a:ext cx="3086100" cy="1200300"/>
            <a:chOff x="350825" y="2972500"/>
            <a:chExt cx="3086100" cy="1200300"/>
          </a:xfrm>
        </p:grpSpPr>
        <p:sp>
          <p:nvSpPr>
            <p:cNvPr id="463" name="Google Shape;463;p36"/>
            <p:cNvSpPr txBox="1"/>
            <p:nvPr/>
          </p:nvSpPr>
          <p:spPr>
            <a:xfrm>
              <a:off x="350825" y="2972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2151075" y="34779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6"/>
          <p:cNvSpPr txBox="1"/>
          <p:nvPr/>
        </p:nvSpPr>
        <p:spPr>
          <a:xfrm>
            <a:off x="350825" y="4241175"/>
            <a:ext cx="28146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 flipH="1">
            <a:off x="3884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36"/>
          <p:cNvCxnSpPr>
            <a:stCxn id="466" idx="2"/>
          </p:cNvCxnSpPr>
          <p:nvPr/>
        </p:nvCxnSpPr>
        <p:spPr>
          <a:xfrm>
            <a:off x="4071128" y="4498375"/>
            <a:ext cx="653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8" name="Google Shape;468;p36"/>
          <p:cNvCxnSpPr/>
          <p:nvPr/>
        </p:nvCxnSpPr>
        <p:spPr>
          <a:xfrm flipH="1" rot="10800000">
            <a:off x="4714100" y="4441200"/>
            <a:ext cx="684900" cy="8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69" name="Google Shape;469;p36"/>
          <p:cNvCxnSpPr/>
          <p:nvPr/>
        </p:nvCxnSpPr>
        <p:spPr>
          <a:xfrm flipH="1" rot="10800000">
            <a:off x="5391975" y="4098350"/>
            <a:ext cx="664500" cy="3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0" name="Google Shape;470;p36"/>
          <p:cNvCxnSpPr/>
          <p:nvPr/>
        </p:nvCxnSpPr>
        <p:spPr>
          <a:xfrm flipH="1" rot="10800000">
            <a:off x="6056325" y="2133725"/>
            <a:ext cx="700200" cy="197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1" name="Google Shape;471;p36"/>
          <p:cNvCxnSpPr/>
          <p:nvPr/>
        </p:nvCxnSpPr>
        <p:spPr>
          <a:xfrm flipH="1" rot="10800000">
            <a:off x="6756425" y="1739200"/>
            <a:ext cx="661200" cy="40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72" name="Google Shape;472;p36"/>
          <p:cNvCxnSpPr/>
          <p:nvPr/>
        </p:nvCxnSpPr>
        <p:spPr>
          <a:xfrm flipH="1" rot="10800000">
            <a:off x="7417625" y="1346350"/>
            <a:ext cx="399900" cy="35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3" name="Google Shape;473;p36"/>
          <p:cNvSpPr txBox="1"/>
          <p:nvPr/>
        </p:nvSpPr>
        <p:spPr>
          <a:xfrm>
            <a:off x="3436900" y="57650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PUEDE SUFRIR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350825" y="5318975"/>
            <a:ext cx="28146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ATENCIÒN: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20 - 21 - 30 - 80 - 90 - 99 - 19</a:t>
            </a:r>
            <a:endParaRPr b="1"/>
          </a:p>
        </p:txBody>
      </p:sp>
      <p:grpSp>
        <p:nvGrpSpPr>
          <p:cNvPr id="475" name="Google Shape;475;p36"/>
          <p:cNvGrpSpPr/>
          <p:nvPr/>
        </p:nvGrpSpPr>
        <p:grpSpPr>
          <a:xfrm>
            <a:off x="6942125" y="5591375"/>
            <a:ext cx="2061075" cy="1043100"/>
            <a:chOff x="6942125" y="5591375"/>
            <a:chExt cx="2061075" cy="1043100"/>
          </a:xfrm>
        </p:grpSpPr>
        <p:sp>
          <p:nvSpPr>
            <p:cNvPr id="476" name="Google Shape;476;p36"/>
            <p:cNvSpPr txBox="1"/>
            <p:nvPr/>
          </p:nvSpPr>
          <p:spPr>
            <a:xfrm>
              <a:off x="7331600" y="5591375"/>
              <a:ext cx="16716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Ej: Llegan siempre pedidos en el mismo cilindro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6942125" y="5934502"/>
              <a:ext cx="389484" cy="314101"/>
            </a:xfrm>
            <a:custGeom>
              <a:rect b="b" l="l" r="r" t="t"/>
              <a:pathLst>
                <a:path extrusionOk="0" h="17923" w="18527">
                  <a:moveTo>
                    <a:pt x="0" y="11065"/>
                  </a:moveTo>
                  <a:cubicBezTo>
                    <a:pt x="5505" y="10331"/>
                    <a:pt x="11606" y="11834"/>
                    <a:pt x="16574" y="9350"/>
                  </a:cubicBezTo>
                  <a:cubicBezTo>
                    <a:pt x="19550" y="7862"/>
                    <a:pt x="9597" y="-1282"/>
                    <a:pt x="12573" y="206"/>
                  </a:cubicBezTo>
                  <a:cubicBezTo>
                    <a:pt x="16691" y="2265"/>
                    <a:pt x="19190" y="8265"/>
                    <a:pt x="18288" y="12779"/>
                  </a:cubicBezTo>
                  <a:cubicBezTo>
                    <a:pt x="17786" y="15292"/>
                    <a:pt x="14385" y="16111"/>
                    <a:pt x="12573" y="17923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478" name="Google Shape;478;p36"/>
          <p:cNvCxnSpPr/>
          <p:nvPr/>
        </p:nvCxnSpPr>
        <p:spPr>
          <a:xfrm>
            <a:off x="7817525" y="1346350"/>
            <a:ext cx="200100" cy="321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9" name="Google Shape;479;p3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C-</a:t>
            </a: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SCAN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5" name="Google Shape;485;p3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7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487" name="Google Shape;487;p37"/>
          <p:cNvSpPr txBox="1"/>
          <p:nvPr/>
        </p:nvSpPr>
        <p:spPr>
          <a:xfrm>
            <a:off x="269875" y="945550"/>
            <a:ext cx="3086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barrido sólo se hace en sentido ascendente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 llegar al último cilindro, el cabezal cae al primero (sin atender en el regreso)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488" name="Google Shape;488;p37"/>
          <p:cNvGraphicFramePr/>
          <p:nvPr/>
        </p:nvGraphicFramePr>
        <p:xfrm>
          <a:off x="3355975" y="9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</a:tblGrid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89" name="Google Shape;489;p37"/>
          <p:cNvGrpSpPr/>
          <p:nvPr/>
        </p:nvGrpSpPr>
        <p:grpSpPr>
          <a:xfrm>
            <a:off x="350825" y="2972500"/>
            <a:ext cx="3086100" cy="1200300"/>
            <a:chOff x="350825" y="2972500"/>
            <a:chExt cx="3086100" cy="1200300"/>
          </a:xfrm>
        </p:grpSpPr>
        <p:sp>
          <p:nvSpPr>
            <p:cNvPr id="490" name="Google Shape;490;p37"/>
            <p:cNvSpPr txBox="1"/>
            <p:nvPr/>
          </p:nvSpPr>
          <p:spPr>
            <a:xfrm>
              <a:off x="350825" y="2972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151075" y="34779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37"/>
          <p:cNvSpPr txBox="1"/>
          <p:nvPr/>
        </p:nvSpPr>
        <p:spPr>
          <a:xfrm>
            <a:off x="79325" y="4241175"/>
            <a:ext cx="30861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</p:txBody>
      </p:sp>
      <p:sp>
        <p:nvSpPr>
          <p:cNvPr id="493" name="Google Shape;493;p37"/>
          <p:cNvSpPr/>
          <p:nvPr/>
        </p:nvSpPr>
        <p:spPr>
          <a:xfrm flipH="1">
            <a:off x="3884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37"/>
          <p:cNvCxnSpPr>
            <a:stCxn id="493" idx="2"/>
          </p:cNvCxnSpPr>
          <p:nvPr/>
        </p:nvCxnSpPr>
        <p:spPr>
          <a:xfrm>
            <a:off x="4071128" y="4498375"/>
            <a:ext cx="653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5" name="Google Shape;495;p37"/>
          <p:cNvCxnSpPr/>
          <p:nvPr/>
        </p:nvCxnSpPr>
        <p:spPr>
          <a:xfrm flipH="1" rot="10800000">
            <a:off x="4714100" y="4441200"/>
            <a:ext cx="684900" cy="8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6" name="Google Shape;496;p37"/>
          <p:cNvCxnSpPr/>
          <p:nvPr/>
        </p:nvCxnSpPr>
        <p:spPr>
          <a:xfrm flipH="1" rot="10800000">
            <a:off x="5391975" y="4098350"/>
            <a:ext cx="664500" cy="3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7" name="Google Shape;497;p37"/>
          <p:cNvCxnSpPr/>
          <p:nvPr/>
        </p:nvCxnSpPr>
        <p:spPr>
          <a:xfrm flipH="1" rot="10800000">
            <a:off x="6056325" y="2133725"/>
            <a:ext cx="700200" cy="197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8" name="Google Shape;498;p37"/>
          <p:cNvCxnSpPr/>
          <p:nvPr/>
        </p:nvCxnSpPr>
        <p:spPr>
          <a:xfrm flipH="1" rot="10800000">
            <a:off x="6756425" y="1739200"/>
            <a:ext cx="661200" cy="40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99" name="Google Shape;499;p37"/>
          <p:cNvCxnSpPr/>
          <p:nvPr/>
        </p:nvCxnSpPr>
        <p:spPr>
          <a:xfrm flipH="1" rot="10800000">
            <a:off x="7417625" y="1346350"/>
            <a:ext cx="399900" cy="35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0" name="Google Shape;500;p37"/>
          <p:cNvSpPr txBox="1"/>
          <p:nvPr/>
        </p:nvSpPr>
        <p:spPr>
          <a:xfrm>
            <a:off x="3436900" y="57650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PUEDE SUFRIR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1" name="Google Shape;501;p37"/>
          <p:cNvGrpSpPr/>
          <p:nvPr/>
        </p:nvGrpSpPr>
        <p:grpSpPr>
          <a:xfrm>
            <a:off x="6942125" y="5591375"/>
            <a:ext cx="2061075" cy="1043100"/>
            <a:chOff x="6942125" y="5591375"/>
            <a:chExt cx="2061075" cy="1043100"/>
          </a:xfrm>
        </p:grpSpPr>
        <p:sp>
          <p:nvSpPr>
            <p:cNvPr id="502" name="Google Shape;502;p37"/>
            <p:cNvSpPr txBox="1"/>
            <p:nvPr/>
          </p:nvSpPr>
          <p:spPr>
            <a:xfrm>
              <a:off x="7331600" y="5591375"/>
              <a:ext cx="16716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Ej: Llegan siempre pedidos en el mismo cilindro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6942125" y="5934502"/>
              <a:ext cx="389484" cy="314101"/>
            </a:xfrm>
            <a:custGeom>
              <a:rect b="b" l="l" r="r" t="t"/>
              <a:pathLst>
                <a:path extrusionOk="0" h="17923" w="18527">
                  <a:moveTo>
                    <a:pt x="0" y="11065"/>
                  </a:moveTo>
                  <a:cubicBezTo>
                    <a:pt x="5505" y="10331"/>
                    <a:pt x="11606" y="11834"/>
                    <a:pt x="16574" y="9350"/>
                  </a:cubicBezTo>
                  <a:cubicBezTo>
                    <a:pt x="19550" y="7862"/>
                    <a:pt x="9597" y="-1282"/>
                    <a:pt x="12573" y="206"/>
                  </a:cubicBezTo>
                  <a:cubicBezTo>
                    <a:pt x="16691" y="2265"/>
                    <a:pt x="19190" y="8265"/>
                    <a:pt x="18288" y="12779"/>
                  </a:cubicBezTo>
                  <a:cubicBezTo>
                    <a:pt x="17786" y="15292"/>
                    <a:pt x="14385" y="16111"/>
                    <a:pt x="12573" y="17923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504" name="Google Shape;504;p37"/>
          <p:cNvCxnSpPr/>
          <p:nvPr/>
        </p:nvCxnSpPr>
        <p:spPr>
          <a:xfrm>
            <a:off x="7817525" y="1346350"/>
            <a:ext cx="0" cy="4215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5" name="Google Shape;505;p37"/>
          <p:cNvGrpSpPr/>
          <p:nvPr/>
        </p:nvGrpSpPr>
        <p:grpSpPr>
          <a:xfrm>
            <a:off x="87900" y="5318975"/>
            <a:ext cx="3439800" cy="885900"/>
            <a:chOff x="87900" y="5318975"/>
            <a:chExt cx="3439800" cy="885900"/>
          </a:xfrm>
        </p:grpSpPr>
        <p:sp>
          <p:nvSpPr>
            <p:cNvPr id="506" name="Google Shape;506;p37"/>
            <p:cNvSpPr txBox="1"/>
            <p:nvPr/>
          </p:nvSpPr>
          <p:spPr>
            <a:xfrm>
              <a:off x="87900" y="5318975"/>
              <a:ext cx="3439800" cy="885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ATENCIÒN: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20 - 21 - 30 - 80 - 90 - 99         0 - 19</a:t>
              </a:r>
              <a:endParaRPr b="1"/>
            </a:p>
          </p:txBody>
        </p:sp>
        <p:sp>
          <p:nvSpPr>
            <p:cNvPr id="507" name="Google Shape;507;p37"/>
            <p:cNvSpPr/>
            <p:nvPr/>
          </p:nvSpPr>
          <p:spPr>
            <a:xfrm rot="10800000">
              <a:off x="2241575" y="5479125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8" name="Google Shape;508;p37"/>
          <p:cNvCxnSpPr/>
          <p:nvPr/>
        </p:nvCxnSpPr>
        <p:spPr>
          <a:xfrm flipH="1" rot="10800000">
            <a:off x="7817525" y="4592775"/>
            <a:ext cx="424800" cy="89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09" name="Google Shape;509;p3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LOOK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8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17" name="Google Shape;517;p38"/>
          <p:cNvSpPr txBox="1"/>
          <p:nvPr/>
        </p:nvSpPr>
        <p:spPr>
          <a:xfrm>
            <a:off x="269875" y="945550"/>
            <a:ext cx="3086100" cy="19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realiza el barrido en ambos sentidos (como SCAN) pero sin llegar hasta los </a:t>
            </a:r>
            <a:r>
              <a:rPr b="1"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extremos</a:t>
            </a: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cambia de sentido al llegar al </a:t>
            </a:r>
            <a:r>
              <a:rPr b="1"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último pedido</a:t>
            </a:r>
            <a:endParaRPr b="1"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18" name="Google Shape;518;p38"/>
          <p:cNvGraphicFramePr/>
          <p:nvPr/>
        </p:nvGraphicFramePr>
        <p:xfrm>
          <a:off x="3355975" y="9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</a:tblGrid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19" name="Google Shape;519;p38"/>
          <p:cNvGrpSpPr/>
          <p:nvPr/>
        </p:nvGrpSpPr>
        <p:grpSpPr>
          <a:xfrm>
            <a:off x="350825" y="2972500"/>
            <a:ext cx="3086100" cy="1200300"/>
            <a:chOff x="350825" y="2972500"/>
            <a:chExt cx="3086100" cy="1200300"/>
          </a:xfrm>
        </p:grpSpPr>
        <p:sp>
          <p:nvSpPr>
            <p:cNvPr id="520" name="Google Shape;520;p38"/>
            <p:cNvSpPr txBox="1"/>
            <p:nvPr/>
          </p:nvSpPr>
          <p:spPr>
            <a:xfrm>
              <a:off x="350825" y="2972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151075" y="34779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38"/>
          <p:cNvSpPr txBox="1"/>
          <p:nvPr/>
        </p:nvSpPr>
        <p:spPr>
          <a:xfrm>
            <a:off x="231725" y="4241175"/>
            <a:ext cx="30861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</p:txBody>
      </p:sp>
      <p:sp>
        <p:nvSpPr>
          <p:cNvPr id="523" name="Google Shape;523;p38"/>
          <p:cNvSpPr/>
          <p:nvPr/>
        </p:nvSpPr>
        <p:spPr>
          <a:xfrm flipH="1">
            <a:off x="3884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4" name="Google Shape;524;p38"/>
          <p:cNvCxnSpPr>
            <a:stCxn id="523" idx="2"/>
          </p:cNvCxnSpPr>
          <p:nvPr/>
        </p:nvCxnSpPr>
        <p:spPr>
          <a:xfrm>
            <a:off x="4071128" y="4498375"/>
            <a:ext cx="653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5" name="Google Shape;525;p38"/>
          <p:cNvCxnSpPr/>
          <p:nvPr/>
        </p:nvCxnSpPr>
        <p:spPr>
          <a:xfrm flipH="1" rot="10800000">
            <a:off x="4714100" y="4441200"/>
            <a:ext cx="684900" cy="8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6" name="Google Shape;526;p38"/>
          <p:cNvCxnSpPr/>
          <p:nvPr/>
        </p:nvCxnSpPr>
        <p:spPr>
          <a:xfrm flipH="1" rot="10800000">
            <a:off x="5391975" y="4098350"/>
            <a:ext cx="664500" cy="3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7" name="Google Shape;527;p38"/>
          <p:cNvCxnSpPr/>
          <p:nvPr/>
        </p:nvCxnSpPr>
        <p:spPr>
          <a:xfrm flipH="1" rot="10800000">
            <a:off x="6056325" y="2133725"/>
            <a:ext cx="700200" cy="197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8" name="Google Shape;528;p38"/>
          <p:cNvCxnSpPr/>
          <p:nvPr/>
        </p:nvCxnSpPr>
        <p:spPr>
          <a:xfrm flipH="1" rot="10800000">
            <a:off x="6756425" y="1739200"/>
            <a:ext cx="661200" cy="40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9" name="Google Shape;529;p38"/>
          <p:cNvSpPr txBox="1"/>
          <p:nvPr/>
        </p:nvSpPr>
        <p:spPr>
          <a:xfrm>
            <a:off x="3436900" y="57650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PUEDE SUFRIR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30" name="Google Shape;530;p38"/>
          <p:cNvGrpSpPr/>
          <p:nvPr/>
        </p:nvGrpSpPr>
        <p:grpSpPr>
          <a:xfrm>
            <a:off x="6942125" y="5591375"/>
            <a:ext cx="2061075" cy="1043100"/>
            <a:chOff x="6942125" y="5591375"/>
            <a:chExt cx="2061075" cy="1043100"/>
          </a:xfrm>
        </p:grpSpPr>
        <p:sp>
          <p:nvSpPr>
            <p:cNvPr id="531" name="Google Shape;531;p38"/>
            <p:cNvSpPr txBox="1"/>
            <p:nvPr/>
          </p:nvSpPr>
          <p:spPr>
            <a:xfrm>
              <a:off x="7331600" y="5591375"/>
              <a:ext cx="16716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Ej: Llegan siempre pedidos en el mismo cilindro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6942125" y="5934502"/>
              <a:ext cx="389484" cy="314101"/>
            </a:xfrm>
            <a:custGeom>
              <a:rect b="b" l="l" r="r" t="t"/>
              <a:pathLst>
                <a:path extrusionOk="0" h="17923" w="18527">
                  <a:moveTo>
                    <a:pt x="0" y="11065"/>
                  </a:moveTo>
                  <a:cubicBezTo>
                    <a:pt x="5505" y="10331"/>
                    <a:pt x="11606" y="11834"/>
                    <a:pt x="16574" y="9350"/>
                  </a:cubicBezTo>
                  <a:cubicBezTo>
                    <a:pt x="19550" y="7862"/>
                    <a:pt x="9597" y="-1282"/>
                    <a:pt x="12573" y="206"/>
                  </a:cubicBezTo>
                  <a:cubicBezTo>
                    <a:pt x="16691" y="2265"/>
                    <a:pt x="19190" y="8265"/>
                    <a:pt x="18288" y="12779"/>
                  </a:cubicBezTo>
                  <a:cubicBezTo>
                    <a:pt x="17786" y="15292"/>
                    <a:pt x="14385" y="16111"/>
                    <a:pt x="12573" y="17923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33" name="Google Shape;533;p38"/>
          <p:cNvSpPr txBox="1"/>
          <p:nvPr/>
        </p:nvSpPr>
        <p:spPr>
          <a:xfrm>
            <a:off x="240300" y="5318975"/>
            <a:ext cx="30774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ATENCIÒN: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20 - 21 - 30 - 80 - 90 - 19</a:t>
            </a:r>
            <a:endParaRPr b="1"/>
          </a:p>
        </p:txBody>
      </p:sp>
      <p:cxnSp>
        <p:nvCxnSpPr>
          <p:cNvPr id="534" name="Google Shape;534;p38"/>
          <p:cNvCxnSpPr/>
          <p:nvPr/>
        </p:nvCxnSpPr>
        <p:spPr>
          <a:xfrm>
            <a:off x="7442200" y="1762325"/>
            <a:ext cx="800100" cy="283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5" name="Google Shape;535;p3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C-LOOK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1" name="Google Shape;541;p3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9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269875" y="945550"/>
            <a:ext cx="30861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barrido sólo se hace en sentido ascendente hasta el último pedido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El cabezal cae “hasta el primer pedido”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44" name="Google Shape;544;p39"/>
          <p:cNvGraphicFramePr/>
          <p:nvPr/>
        </p:nvGraphicFramePr>
        <p:xfrm>
          <a:off x="3355975" y="9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  <a:gridCol w="678925"/>
              </a:tblGrid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45" name="Google Shape;545;p39"/>
          <p:cNvGrpSpPr/>
          <p:nvPr/>
        </p:nvGrpSpPr>
        <p:grpSpPr>
          <a:xfrm>
            <a:off x="350825" y="2972500"/>
            <a:ext cx="3086100" cy="1200300"/>
            <a:chOff x="350825" y="2972500"/>
            <a:chExt cx="3086100" cy="1200300"/>
          </a:xfrm>
        </p:grpSpPr>
        <p:sp>
          <p:nvSpPr>
            <p:cNvPr id="546" name="Google Shape;546;p39"/>
            <p:cNvSpPr txBox="1"/>
            <p:nvPr/>
          </p:nvSpPr>
          <p:spPr>
            <a:xfrm>
              <a:off x="350825" y="2972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151075" y="34779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39"/>
          <p:cNvSpPr txBox="1"/>
          <p:nvPr/>
        </p:nvSpPr>
        <p:spPr>
          <a:xfrm>
            <a:off x="384125" y="4241175"/>
            <a:ext cx="30861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</p:txBody>
      </p:sp>
      <p:sp>
        <p:nvSpPr>
          <p:cNvPr id="549" name="Google Shape;549;p39"/>
          <p:cNvSpPr/>
          <p:nvPr/>
        </p:nvSpPr>
        <p:spPr>
          <a:xfrm flipH="1">
            <a:off x="3884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39"/>
          <p:cNvCxnSpPr>
            <a:stCxn id="549" idx="2"/>
          </p:cNvCxnSpPr>
          <p:nvPr/>
        </p:nvCxnSpPr>
        <p:spPr>
          <a:xfrm>
            <a:off x="4071128" y="4498375"/>
            <a:ext cx="653400" cy="1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1" name="Google Shape;551;p39"/>
          <p:cNvCxnSpPr/>
          <p:nvPr/>
        </p:nvCxnSpPr>
        <p:spPr>
          <a:xfrm flipH="1" rot="10800000">
            <a:off x="4714100" y="4441200"/>
            <a:ext cx="684900" cy="8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2" name="Google Shape;552;p39"/>
          <p:cNvCxnSpPr/>
          <p:nvPr/>
        </p:nvCxnSpPr>
        <p:spPr>
          <a:xfrm flipH="1" rot="10800000">
            <a:off x="5391975" y="4098350"/>
            <a:ext cx="664500" cy="32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3" name="Google Shape;553;p39"/>
          <p:cNvCxnSpPr/>
          <p:nvPr/>
        </p:nvCxnSpPr>
        <p:spPr>
          <a:xfrm flipH="1" rot="10800000">
            <a:off x="6056325" y="2133725"/>
            <a:ext cx="700200" cy="197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54" name="Google Shape;554;p39"/>
          <p:cNvCxnSpPr/>
          <p:nvPr/>
        </p:nvCxnSpPr>
        <p:spPr>
          <a:xfrm flipH="1" rot="10800000">
            <a:off x="6756425" y="1739200"/>
            <a:ext cx="661200" cy="40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55" name="Google Shape;555;p39"/>
          <p:cNvSpPr txBox="1"/>
          <p:nvPr/>
        </p:nvSpPr>
        <p:spPr>
          <a:xfrm>
            <a:off x="3436900" y="57650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PUEDE SUFRIR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56" name="Google Shape;556;p39"/>
          <p:cNvGrpSpPr/>
          <p:nvPr/>
        </p:nvGrpSpPr>
        <p:grpSpPr>
          <a:xfrm>
            <a:off x="6942125" y="5591375"/>
            <a:ext cx="2061075" cy="1043100"/>
            <a:chOff x="6942125" y="5591375"/>
            <a:chExt cx="2061075" cy="1043100"/>
          </a:xfrm>
        </p:grpSpPr>
        <p:sp>
          <p:nvSpPr>
            <p:cNvPr id="557" name="Google Shape;557;p39"/>
            <p:cNvSpPr txBox="1"/>
            <p:nvPr/>
          </p:nvSpPr>
          <p:spPr>
            <a:xfrm>
              <a:off x="7331600" y="5591375"/>
              <a:ext cx="1671600" cy="104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Ej: Llegan siempre pedidos en el mismo cilindro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6942125" y="5934502"/>
              <a:ext cx="389484" cy="314101"/>
            </a:xfrm>
            <a:custGeom>
              <a:rect b="b" l="l" r="r" t="t"/>
              <a:pathLst>
                <a:path extrusionOk="0" h="17923" w="18527">
                  <a:moveTo>
                    <a:pt x="0" y="11065"/>
                  </a:moveTo>
                  <a:cubicBezTo>
                    <a:pt x="5505" y="10331"/>
                    <a:pt x="11606" y="11834"/>
                    <a:pt x="16574" y="9350"/>
                  </a:cubicBezTo>
                  <a:cubicBezTo>
                    <a:pt x="19550" y="7862"/>
                    <a:pt x="9597" y="-1282"/>
                    <a:pt x="12573" y="206"/>
                  </a:cubicBezTo>
                  <a:cubicBezTo>
                    <a:pt x="16691" y="2265"/>
                    <a:pt x="19190" y="8265"/>
                    <a:pt x="18288" y="12779"/>
                  </a:cubicBezTo>
                  <a:cubicBezTo>
                    <a:pt x="17786" y="15292"/>
                    <a:pt x="14385" y="16111"/>
                    <a:pt x="12573" y="17923"/>
                  </a:cubicBezTo>
                </a:path>
              </a:pathLst>
            </a:custGeom>
            <a:noFill/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cxnSp>
        <p:nvCxnSpPr>
          <p:cNvPr id="559" name="Google Shape;559;p39"/>
          <p:cNvCxnSpPr/>
          <p:nvPr/>
        </p:nvCxnSpPr>
        <p:spPr>
          <a:xfrm flipH="1">
            <a:off x="7413575" y="1782950"/>
            <a:ext cx="42900" cy="285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60" name="Google Shape;560;p39"/>
          <p:cNvGrpSpPr/>
          <p:nvPr/>
        </p:nvGrpSpPr>
        <p:grpSpPr>
          <a:xfrm>
            <a:off x="392700" y="5318975"/>
            <a:ext cx="3086100" cy="885900"/>
            <a:chOff x="87900" y="5318975"/>
            <a:chExt cx="3086100" cy="885900"/>
          </a:xfrm>
        </p:grpSpPr>
        <p:sp>
          <p:nvSpPr>
            <p:cNvPr id="561" name="Google Shape;561;p39"/>
            <p:cNvSpPr txBox="1"/>
            <p:nvPr/>
          </p:nvSpPr>
          <p:spPr>
            <a:xfrm>
              <a:off x="87900" y="5318975"/>
              <a:ext cx="3086100" cy="8859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ATENCIÒN: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20 - 21 - 30 - 80 - 90         19</a:t>
              </a:r>
              <a:endParaRPr b="1"/>
            </a:p>
          </p:txBody>
        </p:sp>
        <p:sp>
          <p:nvSpPr>
            <p:cNvPr id="562" name="Google Shape;562;p39"/>
            <p:cNvSpPr/>
            <p:nvPr/>
          </p:nvSpPr>
          <p:spPr>
            <a:xfrm rot="10800000">
              <a:off x="1860575" y="5479125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3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FSCAN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0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122225" y="793150"/>
            <a:ext cx="45483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mantienen </a:t>
            </a:r>
            <a:r>
              <a:rPr lang="en" sz="17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dos colas</a:t>
            </a: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a de atención (activa) y la de espera (pasiva) 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Mientras se atienden los pedidos de una cola, l</a:t>
            </a:r>
            <a:r>
              <a:rPr lang="en" sz="17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os nuevos pedidos van a la cola de espera</a:t>
            </a:r>
            <a:endParaRPr sz="1700" u="sng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Cuando se terminan de atender los pedidos de una cola, se congela la otra y se comienza a atender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Cada cola se atiende con SCAN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572" name="Google Shape;572;p40"/>
          <p:cNvGraphicFramePr/>
          <p:nvPr/>
        </p:nvGraphicFramePr>
        <p:xfrm>
          <a:off x="4270375" y="9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477975"/>
                <a:gridCol w="477975"/>
                <a:gridCol w="477975"/>
                <a:gridCol w="477975"/>
                <a:gridCol w="477975"/>
                <a:gridCol w="477975"/>
                <a:gridCol w="477975"/>
                <a:gridCol w="477975"/>
                <a:gridCol w="477975"/>
                <a:gridCol w="477975"/>
              </a:tblGrid>
              <a:tr h="41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73" name="Google Shape;573;p40"/>
          <p:cNvGrpSpPr/>
          <p:nvPr/>
        </p:nvGrpSpPr>
        <p:grpSpPr>
          <a:xfrm>
            <a:off x="427025" y="3353500"/>
            <a:ext cx="3086100" cy="1200300"/>
            <a:chOff x="427025" y="3353500"/>
            <a:chExt cx="3086100" cy="1200300"/>
          </a:xfrm>
        </p:grpSpPr>
        <p:sp>
          <p:nvSpPr>
            <p:cNvPr id="574" name="Google Shape;574;p40"/>
            <p:cNvSpPr txBox="1"/>
            <p:nvPr/>
          </p:nvSpPr>
          <p:spPr>
            <a:xfrm>
              <a:off x="427025" y="33535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2151075" y="37065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0"/>
          <p:cNvSpPr txBox="1"/>
          <p:nvPr/>
        </p:nvSpPr>
        <p:spPr>
          <a:xfrm>
            <a:off x="555625" y="4079175"/>
            <a:ext cx="3600300" cy="12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se está yendo a atender a 30 llega 35 - 10</a:t>
            </a:r>
            <a:endParaRPr/>
          </a:p>
        </p:txBody>
      </p:sp>
      <p:sp>
        <p:nvSpPr>
          <p:cNvPr id="577" name="Google Shape;577;p40"/>
          <p:cNvSpPr/>
          <p:nvPr/>
        </p:nvSpPr>
        <p:spPr>
          <a:xfrm flipH="1">
            <a:off x="4646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40"/>
          <p:cNvCxnSpPr>
            <a:stCxn id="577" idx="2"/>
          </p:cNvCxnSpPr>
          <p:nvPr/>
        </p:nvCxnSpPr>
        <p:spPr>
          <a:xfrm>
            <a:off x="4833128" y="4498375"/>
            <a:ext cx="370800" cy="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40"/>
          <p:cNvCxnSpPr/>
          <p:nvPr/>
        </p:nvCxnSpPr>
        <p:spPr>
          <a:xfrm flipH="1" rot="10800000">
            <a:off x="5218100" y="4386450"/>
            <a:ext cx="543000" cy="11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0" name="Google Shape;580;p40"/>
          <p:cNvCxnSpPr/>
          <p:nvPr/>
        </p:nvCxnSpPr>
        <p:spPr>
          <a:xfrm flipH="1" rot="10800000">
            <a:off x="5718175" y="4153050"/>
            <a:ext cx="480900" cy="23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0"/>
          <p:cNvCxnSpPr/>
          <p:nvPr/>
        </p:nvCxnSpPr>
        <p:spPr>
          <a:xfrm flipH="1" rot="10800000">
            <a:off x="6199175" y="2152700"/>
            <a:ext cx="471600" cy="196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0"/>
          <p:cNvCxnSpPr/>
          <p:nvPr/>
        </p:nvCxnSpPr>
        <p:spPr>
          <a:xfrm flipH="1" rot="10800000">
            <a:off x="6627800" y="1767125"/>
            <a:ext cx="514500" cy="41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40"/>
          <p:cNvSpPr txBox="1"/>
          <p:nvPr/>
        </p:nvSpPr>
        <p:spPr>
          <a:xfrm>
            <a:off x="5584875" y="59936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NO SUFRE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84" name="Google Shape;584;p40"/>
          <p:cNvCxnSpPr/>
          <p:nvPr/>
        </p:nvCxnSpPr>
        <p:spPr>
          <a:xfrm flipH="1" rot="10800000">
            <a:off x="7146925" y="1384475"/>
            <a:ext cx="328500" cy="35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5" name="Google Shape;585;p40"/>
          <p:cNvSpPr txBox="1"/>
          <p:nvPr/>
        </p:nvSpPr>
        <p:spPr>
          <a:xfrm>
            <a:off x="427025" y="5471375"/>
            <a:ext cx="3737700" cy="88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ATENCIÒN: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 1 -&gt;20 | 20 - 21 - 30 - 80 - 90 - 99 -19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 2 -&gt; 19 | 10 - 0 - 35</a:t>
            </a:r>
            <a:endParaRPr b="1"/>
          </a:p>
        </p:txBody>
      </p:sp>
      <p:cxnSp>
        <p:nvCxnSpPr>
          <p:cNvPr id="586" name="Google Shape;586;p40"/>
          <p:cNvCxnSpPr/>
          <p:nvPr/>
        </p:nvCxnSpPr>
        <p:spPr>
          <a:xfrm>
            <a:off x="7399225" y="1486100"/>
            <a:ext cx="228600" cy="316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40"/>
          <p:cNvCxnSpPr/>
          <p:nvPr/>
        </p:nvCxnSpPr>
        <p:spPr>
          <a:xfrm>
            <a:off x="7627925" y="4670625"/>
            <a:ext cx="457200" cy="270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40"/>
          <p:cNvCxnSpPr/>
          <p:nvPr/>
        </p:nvCxnSpPr>
        <p:spPr>
          <a:xfrm>
            <a:off x="8113700" y="4938900"/>
            <a:ext cx="200100" cy="400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40"/>
          <p:cNvCxnSpPr/>
          <p:nvPr/>
        </p:nvCxnSpPr>
        <p:spPr>
          <a:xfrm flipH="1" rot="10800000">
            <a:off x="8313825" y="3881475"/>
            <a:ext cx="257100" cy="139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p40"/>
          <p:cNvSpPr txBox="1"/>
          <p:nvPr/>
        </p:nvSpPr>
        <p:spPr>
          <a:xfrm>
            <a:off x="6356350" y="981275"/>
            <a:ext cx="82296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0"/>
          <p:cNvSpPr txBox="1"/>
          <p:nvPr/>
        </p:nvSpPr>
        <p:spPr>
          <a:xfrm>
            <a:off x="4941875" y="1819475"/>
            <a:ext cx="82296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40"/>
          <p:cNvGrpSpPr/>
          <p:nvPr/>
        </p:nvGrpSpPr>
        <p:grpSpPr>
          <a:xfrm>
            <a:off x="4770450" y="906275"/>
            <a:ext cx="2928900" cy="4785150"/>
            <a:chOff x="4770450" y="906275"/>
            <a:chExt cx="2928900" cy="4785150"/>
          </a:xfrm>
        </p:grpSpPr>
        <p:sp>
          <p:nvSpPr>
            <p:cNvPr id="593" name="Google Shape;593;p40"/>
            <p:cNvSpPr/>
            <p:nvPr/>
          </p:nvSpPr>
          <p:spPr>
            <a:xfrm>
              <a:off x="4770450" y="1305125"/>
              <a:ext cx="2928900" cy="4386300"/>
            </a:xfrm>
            <a:prstGeom prst="rect">
              <a:avLst/>
            </a:prstGeom>
            <a:noFill/>
            <a:ln cap="flat" cmpd="sng" w="76200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 txBox="1"/>
            <p:nvPr/>
          </p:nvSpPr>
          <p:spPr>
            <a:xfrm>
              <a:off x="4770450" y="906275"/>
              <a:ext cx="29289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A64D7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COLA 1</a:t>
              </a:r>
              <a:endParaRPr b="1" sz="1600">
                <a:solidFill>
                  <a:srgbClr val="A64D7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595" name="Google Shape;595;p40"/>
          <p:cNvGrpSpPr/>
          <p:nvPr/>
        </p:nvGrpSpPr>
        <p:grpSpPr>
          <a:xfrm>
            <a:off x="7761325" y="866600"/>
            <a:ext cx="1066900" cy="4824825"/>
            <a:chOff x="7761325" y="866600"/>
            <a:chExt cx="1066900" cy="4824825"/>
          </a:xfrm>
        </p:grpSpPr>
        <p:sp>
          <p:nvSpPr>
            <p:cNvPr id="596" name="Google Shape;596;p40"/>
            <p:cNvSpPr/>
            <p:nvPr/>
          </p:nvSpPr>
          <p:spPr>
            <a:xfrm>
              <a:off x="7761325" y="1305125"/>
              <a:ext cx="1066800" cy="4386300"/>
            </a:xfrm>
            <a:prstGeom prst="rect">
              <a:avLst/>
            </a:pr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0"/>
            <p:cNvSpPr txBox="1"/>
            <p:nvPr/>
          </p:nvSpPr>
          <p:spPr>
            <a:xfrm>
              <a:off x="7761425" y="866600"/>
              <a:ext cx="1066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COLA 2</a:t>
              </a:r>
              <a:endParaRPr b="1" sz="16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8" name="Google Shape;598;p4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1"/>
          <p:cNvSpPr/>
          <p:nvPr/>
        </p:nvSpPr>
        <p:spPr>
          <a:xfrm>
            <a:off x="775" y="128950"/>
            <a:ext cx="24837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Quattrocento Sans"/>
                <a:ea typeface="Quattrocento Sans"/>
                <a:cs typeface="Quattrocento Sans"/>
                <a:sym typeface="Quattrocento Sans"/>
              </a:rPr>
              <a:t>N-STEP-SCAN</a:t>
            </a:r>
            <a:endParaRPr b="1" sz="24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2484425" y="128950"/>
            <a:ext cx="6670800" cy="6564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1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606" name="Google Shape;606;p41"/>
          <p:cNvSpPr txBox="1"/>
          <p:nvPr/>
        </p:nvSpPr>
        <p:spPr>
          <a:xfrm>
            <a:off x="122225" y="945550"/>
            <a:ext cx="40425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Quattrocento Sans"/>
              <a:buChar char="●"/>
            </a:pP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 mantienen </a:t>
            </a:r>
            <a:r>
              <a:rPr lang="en" sz="17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múltiples</a:t>
            </a:r>
            <a:r>
              <a:rPr lang="en" sz="17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colas</a:t>
            </a: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 tamaño máximo de pedidos </a:t>
            </a:r>
            <a:r>
              <a:rPr b="1"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 </a:t>
            </a:r>
            <a:r>
              <a:rPr lang="en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que se atienden en orden de llegada. (cada cola usa SCAN)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607" name="Google Shape;607;p41"/>
          <p:cNvGraphicFramePr/>
          <p:nvPr/>
        </p:nvGraphicFramePr>
        <p:xfrm>
          <a:off x="4270375" y="94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477975"/>
                <a:gridCol w="477975"/>
                <a:gridCol w="477975"/>
                <a:gridCol w="477975"/>
                <a:gridCol w="477975"/>
                <a:gridCol w="477975"/>
                <a:gridCol w="492250"/>
                <a:gridCol w="463700"/>
                <a:gridCol w="477975"/>
                <a:gridCol w="477975"/>
              </a:tblGrid>
              <a:tr h="41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608" name="Google Shape;608;p41"/>
          <p:cNvGrpSpPr/>
          <p:nvPr/>
        </p:nvGrpSpPr>
        <p:grpSpPr>
          <a:xfrm>
            <a:off x="427025" y="2286700"/>
            <a:ext cx="3086100" cy="1200300"/>
            <a:chOff x="427025" y="3124900"/>
            <a:chExt cx="3086100" cy="1200300"/>
          </a:xfrm>
        </p:grpSpPr>
        <p:sp>
          <p:nvSpPr>
            <p:cNvPr id="609" name="Google Shape;609;p41"/>
            <p:cNvSpPr txBox="1"/>
            <p:nvPr/>
          </p:nvSpPr>
          <p:spPr>
            <a:xfrm>
              <a:off x="427025" y="3124900"/>
              <a:ext cx="3086100" cy="12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Disco de 100 cilindros (0-99)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Quattrocento Sans"/>
                  <a:ea typeface="Quattrocento Sans"/>
                  <a:cs typeface="Quattrocento Sans"/>
                  <a:sym typeface="Quattrocento Sans"/>
                </a:rPr>
                <a:t>Posición inicial 20 </a:t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2227275" y="3630338"/>
              <a:ext cx="271500" cy="2859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41"/>
          <p:cNvSpPr txBox="1"/>
          <p:nvPr/>
        </p:nvSpPr>
        <p:spPr>
          <a:xfrm>
            <a:off x="327025" y="3469575"/>
            <a:ext cx="3600300" cy="120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PEDIDOS: (colas de 2 pedidos)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19 - 90 - 20 - 30 - 80 - 21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Cuando se está yendo a atender a 30 llega 35 - 10</a:t>
            </a:r>
            <a:endParaRPr/>
          </a:p>
        </p:txBody>
      </p:sp>
      <p:sp>
        <p:nvSpPr>
          <p:cNvPr id="612" name="Google Shape;612;p41"/>
          <p:cNvSpPr/>
          <p:nvPr/>
        </p:nvSpPr>
        <p:spPr>
          <a:xfrm flipH="1">
            <a:off x="4646528" y="4405525"/>
            <a:ext cx="186600" cy="1857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3" name="Google Shape;613;p41"/>
          <p:cNvCxnSpPr>
            <a:stCxn id="612" idx="2"/>
          </p:cNvCxnSpPr>
          <p:nvPr/>
        </p:nvCxnSpPr>
        <p:spPr>
          <a:xfrm flipH="1" rot="10800000">
            <a:off x="4833128" y="1747975"/>
            <a:ext cx="366000" cy="275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41"/>
          <p:cNvCxnSpPr/>
          <p:nvPr/>
        </p:nvCxnSpPr>
        <p:spPr>
          <a:xfrm flipH="1" rot="10800000">
            <a:off x="5199125" y="1362175"/>
            <a:ext cx="300000" cy="38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5" name="Google Shape;615;p41"/>
          <p:cNvCxnSpPr/>
          <p:nvPr/>
        </p:nvCxnSpPr>
        <p:spPr>
          <a:xfrm>
            <a:off x="5499125" y="1398700"/>
            <a:ext cx="185700" cy="327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16" name="Google Shape;616;p41"/>
          <p:cNvCxnSpPr/>
          <p:nvPr/>
        </p:nvCxnSpPr>
        <p:spPr>
          <a:xfrm>
            <a:off x="5677675" y="4670625"/>
            <a:ext cx="250200" cy="949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41"/>
          <p:cNvCxnSpPr/>
          <p:nvPr/>
        </p:nvCxnSpPr>
        <p:spPr>
          <a:xfrm flipH="1" rot="10800000">
            <a:off x="5927875" y="4548225"/>
            <a:ext cx="228600" cy="107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41"/>
          <p:cNvSpPr txBox="1"/>
          <p:nvPr/>
        </p:nvSpPr>
        <p:spPr>
          <a:xfrm>
            <a:off x="5584875" y="5993625"/>
            <a:ext cx="3471900" cy="543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NO SUFRE DE INANICIÓN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flipH="1" rot="10800000">
            <a:off x="6134925" y="4148225"/>
            <a:ext cx="521400" cy="37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0" name="Google Shape;620;p41"/>
          <p:cNvSpPr txBox="1"/>
          <p:nvPr/>
        </p:nvSpPr>
        <p:spPr>
          <a:xfrm>
            <a:off x="198425" y="4861775"/>
            <a:ext cx="3737700" cy="133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ATENCIÒN: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 1 -&gt;20 | 90 - 99 - 19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 2 -&gt; 19 | 0 - 20 - 30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 3 -&gt; 30 | 80 - 99 - 21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COLA 4 -&gt; 21 | 10 - 0 -35</a:t>
            </a:r>
            <a:endParaRPr b="1"/>
          </a:p>
        </p:txBody>
      </p:sp>
      <p:cxnSp>
        <p:nvCxnSpPr>
          <p:cNvPr id="621" name="Google Shape;621;p41"/>
          <p:cNvCxnSpPr/>
          <p:nvPr/>
        </p:nvCxnSpPr>
        <p:spPr>
          <a:xfrm flipH="1" rot="10800000">
            <a:off x="6713525" y="2176725"/>
            <a:ext cx="414300" cy="197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2" name="Google Shape;622;p41"/>
          <p:cNvCxnSpPr/>
          <p:nvPr/>
        </p:nvCxnSpPr>
        <p:spPr>
          <a:xfrm flipH="1" rot="10800000">
            <a:off x="7170725" y="1362225"/>
            <a:ext cx="200100" cy="814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41"/>
          <p:cNvCxnSpPr/>
          <p:nvPr/>
        </p:nvCxnSpPr>
        <p:spPr>
          <a:xfrm>
            <a:off x="7370825" y="1354975"/>
            <a:ext cx="271500" cy="309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41"/>
          <p:cNvCxnSpPr/>
          <p:nvPr/>
        </p:nvCxnSpPr>
        <p:spPr>
          <a:xfrm>
            <a:off x="7615938" y="4405525"/>
            <a:ext cx="469200" cy="57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41"/>
          <p:cNvSpPr txBox="1"/>
          <p:nvPr/>
        </p:nvSpPr>
        <p:spPr>
          <a:xfrm>
            <a:off x="4756125" y="5619825"/>
            <a:ext cx="82296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6" name="Google Shape;626;p41"/>
          <p:cNvGrpSpPr/>
          <p:nvPr/>
        </p:nvGrpSpPr>
        <p:grpSpPr>
          <a:xfrm>
            <a:off x="4738920" y="980918"/>
            <a:ext cx="960154" cy="4702737"/>
            <a:chOff x="2902734" y="-565323"/>
            <a:chExt cx="6405300" cy="6314942"/>
          </a:xfrm>
        </p:grpSpPr>
        <p:sp>
          <p:nvSpPr>
            <p:cNvPr id="627" name="Google Shape;627;p41"/>
            <p:cNvSpPr/>
            <p:nvPr/>
          </p:nvSpPr>
          <p:spPr>
            <a:xfrm>
              <a:off x="2902734" y="129719"/>
              <a:ext cx="6405300" cy="5619900"/>
            </a:xfrm>
            <a:prstGeom prst="rect">
              <a:avLst/>
            </a:prstGeom>
            <a:noFill/>
            <a:ln cap="flat" cmpd="sng" w="76200">
              <a:solidFill>
                <a:srgbClr val="C27B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 txBox="1"/>
            <p:nvPr/>
          </p:nvSpPr>
          <p:spPr>
            <a:xfrm>
              <a:off x="3288441" y="-565323"/>
              <a:ext cx="5634000" cy="7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A64D7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COLA 1</a:t>
              </a:r>
              <a:endParaRPr b="1" sz="1600">
                <a:solidFill>
                  <a:srgbClr val="A64D79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29" name="Google Shape;629;p41"/>
          <p:cNvGrpSpPr/>
          <p:nvPr/>
        </p:nvGrpSpPr>
        <p:grpSpPr>
          <a:xfrm>
            <a:off x="5651475" y="1028130"/>
            <a:ext cx="1066900" cy="4702757"/>
            <a:chOff x="7761325" y="866600"/>
            <a:chExt cx="1066900" cy="4824825"/>
          </a:xfrm>
        </p:grpSpPr>
        <p:sp>
          <p:nvSpPr>
            <p:cNvPr id="630" name="Google Shape;630;p41"/>
            <p:cNvSpPr/>
            <p:nvPr/>
          </p:nvSpPr>
          <p:spPr>
            <a:xfrm>
              <a:off x="7761325" y="1305125"/>
              <a:ext cx="1066800" cy="4386300"/>
            </a:xfrm>
            <a:prstGeom prst="rect">
              <a:avLst/>
            </a:prstGeom>
            <a:noFill/>
            <a:ln cap="flat" cmpd="sng" w="76200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 txBox="1"/>
            <p:nvPr/>
          </p:nvSpPr>
          <p:spPr>
            <a:xfrm>
              <a:off x="7761425" y="866600"/>
              <a:ext cx="1066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COLA 2</a:t>
              </a:r>
              <a:endParaRPr b="1" sz="1600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632" name="Google Shape;632;p41"/>
          <p:cNvCxnSpPr/>
          <p:nvPr/>
        </p:nvCxnSpPr>
        <p:spPr>
          <a:xfrm>
            <a:off x="8085138" y="4977025"/>
            <a:ext cx="228600" cy="67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1"/>
          <p:cNvCxnSpPr/>
          <p:nvPr/>
        </p:nvCxnSpPr>
        <p:spPr>
          <a:xfrm flipH="1" rot="10800000">
            <a:off x="8299450" y="3948200"/>
            <a:ext cx="271500" cy="165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34" name="Google Shape;634;p41"/>
          <p:cNvGrpSpPr/>
          <p:nvPr/>
        </p:nvGrpSpPr>
        <p:grpSpPr>
          <a:xfrm>
            <a:off x="6682271" y="1038118"/>
            <a:ext cx="960103" cy="4702757"/>
            <a:chOff x="7761325" y="866600"/>
            <a:chExt cx="1066900" cy="4824825"/>
          </a:xfrm>
        </p:grpSpPr>
        <p:sp>
          <p:nvSpPr>
            <p:cNvPr id="635" name="Google Shape;635;p41"/>
            <p:cNvSpPr/>
            <p:nvPr/>
          </p:nvSpPr>
          <p:spPr>
            <a:xfrm>
              <a:off x="7761325" y="1305125"/>
              <a:ext cx="1066800" cy="4386300"/>
            </a:xfrm>
            <a:prstGeom prst="rect">
              <a:avLst/>
            </a:prstGeom>
            <a:noFill/>
            <a:ln cap="flat" cmpd="sng" w="76200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 txBox="1"/>
            <p:nvPr/>
          </p:nvSpPr>
          <p:spPr>
            <a:xfrm>
              <a:off x="7761425" y="866600"/>
              <a:ext cx="1066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8761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COLA 3</a:t>
              </a:r>
              <a:endParaRPr b="1" sz="16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637" name="Google Shape;637;p41"/>
          <p:cNvGrpSpPr/>
          <p:nvPr/>
        </p:nvGrpSpPr>
        <p:grpSpPr>
          <a:xfrm>
            <a:off x="7672871" y="1038118"/>
            <a:ext cx="960103" cy="4702757"/>
            <a:chOff x="7761325" y="866600"/>
            <a:chExt cx="1066900" cy="4824825"/>
          </a:xfrm>
        </p:grpSpPr>
        <p:sp>
          <p:nvSpPr>
            <p:cNvPr id="638" name="Google Shape;638;p41"/>
            <p:cNvSpPr/>
            <p:nvPr/>
          </p:nvSpPr>
          <p:spPr>
            <a:xfrm>
              <a:off x="7761325" y="1305125"/>
              <a:ext cx="1066800" cy="4386300"/>
            </a:xfrm>
            <a:prstGeom prst="rect">
              <a:avLst/>
            </a:prstGeom>
            <a:noFill/>
            <a:ln cap="flat" cmpd="sng" w="762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 txBox="1"/>
            <p:nvPr/>
          </p:nvSpPr>
          <p:spPr>
            <a:xfrm>
              <a:off x="7761425" y="866600"/>
              <a:ext cx="10668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0000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COLA 4</a:t>
              </a:r>
              <a:endParaRPr b="1" sz="1600">
                <a:solidFill>
                  <a:srgbClr val="0000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40" name="Google Shape;640;p4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2"/>
          <p:cNvSpPr txBox="1"/>
          <p:nvPr>
            <p:ph type="ctrTitle"/>
          </p:nvPr>
        </p:nvSpPr>
        <p:spPr>
          <a:xfrm>
            <a:off x="1230800" y="2882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PLANIFICACIÓN DE BRAZO DE DISCO</a:t>
            </a:r>
            <a:endParaRPr b="0" sz="1800">
              <a:solidFill>
                <a:srgbClr val="FFFFFF"/>
              </a:solidFill>
            </a:endParaRPr>
          </a:p>
        </p:txBody>
      </p:sp>
      <p:graphicFrame>
        <p:nvGraphicFramePr>
          <p:cNvPr id="648" name="Google Shape;648;p42"/>
          <p:cNvGraphicFramePr/>
          <p:nvPr/>
        </p:nvGraphicFramePr>
        <p:xfrm>
          <a:off x="454025" y="1109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{80A85F17-D4B6-46CD-98EB-861C5275285A}</a:tableStyleId>
              </a:tblPr>
              <a:tblGrid>
                <a:gridCol w="2103275"/>
                <a:gridCol w="6407250"/>
              </a:tblGrid>
              <a:tr h="5545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FCFS      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atiende en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orden de llegada</a:t>
                      </a:r>
                      <a:endParaRPr b="1"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5545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SSTF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atiende el pedido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más cerca</a:t>
                      </a:r>
                      <a:endParaRPr b="1"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5545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SCAN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barre de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extremo a extremo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del disco </a:t>
                      </a:r>
                      <a:endParaRPr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586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CSCAN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barre sólo en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sentido ascendente 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hasta el extremo superior del disco, no se atienden pedidos a la vuelta</a:t>
                      </a:r>
                      <a:endParaRPr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5545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LOOK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barre el disco hasta el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último pedido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en cada dirección</a:t>
                      </a:r>
                      <a:endParaRPr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5545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CLOOK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barre el disco hasta el último pedido sólo en dirección ascendente</a:t>
                      </a:r>
                      <a:endParaRPr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586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FSCAN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tienen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 colas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de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tamaño variable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, una de atención otra de espera que se atienden cada una con SCAN</a:t>
                      </a:r>
                      <a:endParaRPr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  <a:tr h="758675">
                <a:tc>
                  <a:txBody>
                    <a:bodyPr/>
                    <a:lstStyle/>
                    <a:p>
                      <a:pPr indent="0" lvl="0" marL="47625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N-STEP-SCAN</a:t>
                      </a:r>
                      <a:endParaRPr b="1" sz="18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 tiene un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número variable de colas 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 </a:t>
                      </a:r>
                      <a:r>
                        <a:rPr b="1"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tamaño N</a:t>
                      </a:r>
                      <a:r>
                        <a:rPr lang="en" sz="16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(como máximo) que se atienden en orden de llegada, usando SCAN cada una</a:t>
                      </a:r>
                      <a:endParaRPr sz="16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649" name="Google Shape;649;p4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IO BUFFERING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196325" y="934450"/>
            <a:ext cx="4113300" cy="4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Para mejorar eficiencia y evitar problemas de swapping en ios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○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Hacer inputs antes del pedido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○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Hacer output luego del pedido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●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Utilizar técnica de buffering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Quattrocento Sans"/>
              <a:buChar char="○"/>
            </a:pPr>
            <a:r>
              <a:rPr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Se asigna un espacio de memoria del sistema al proceso para hacer la IO</a:t>
            </a:r>
            <a:endParaRPr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3940" r="5257" t="0"/>
          <a:stretch/>
        </p:blipFill>
        <p:spPr>
          <a:xfrm>
            <a:off x="4309675" y="873100"/>
            <a:ext cx="4724675" cy="59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3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657" name="Google Shape;657;p43"/>
          <p:cNvSpPr txBox="1"/>
          <p:nvPr/>
        </p:nvSpPr>
        <p:spPr>
          <a:xfrm>
            <a:off x="5871475" y="1949125"/>
            <a:ext cx="2450100" cy="2087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Implementación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Por HW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Por SW (user/kernel level) 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RAID recovery 2" id="658" name="Google Shape;658;p43"/>
          <p:cNvPicPr preferRelativeResize="0"/>
          <p:nvPr/>
        </p:nvPicPr>
        <p:blipFill rotWithShape="1">
          <a:blip r:embed="rId3">
            <a:alphaModFix/>
          </a:blip>
          <a:srcRect b="6469" l="0" r="0" t="5026"/>
          <a:stretch/>
        </p:blipFill>
        <p:spPr>
          <a:xfrm>
            <a:off x="3965750" y="4773700"/>
            <a:ext cx="5090350" cy="20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43"/>
          <p:cNvSpPr txBox="1"/>
          <p:nvPr/>
        </p:nvSpPr>
        <p:spPr>
          <a:xfrm>
            <a:off x="465450" y="1179200"/>
            <a:ext cx="4706100" cy="3461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Tener redundancia de datos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Tolerancia a fallas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Mayor disponibilidad de los datos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Mejorar los tiempos de lectura / escritura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Para una operación de IO -&gt; Se reduce el tiempo de respuesta para accesos de volumen grande (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transfer rate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Para varias operaciones de IO  en // -&gt; se aumenta el throughput the pequeños accesos por balanceo de carga (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operations throughput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60" name="Google Shape;660;p4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4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4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0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0" id="668" name="Google Shape;6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100" y="19502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44"/>
          <p:cNvSpPr txBox="1"/>
          <p:nvPr/>
        </p:nvSpPr>
        <p:spPr>
          <a:xfrm>
            <a:off x="483400" y="1430550"/>
            <a:ext cx="4291200" cy="3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Char char="●"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Data striping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Dividir los datos entre los distintos discos en bandas de pequeño tamaño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Permite mejorar la tasa de lectura para una petición (se lee diferentes fragmentos de distintos discos en paralelo)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No provee redundancia -&gt; mayor probabilidad de falla que un único disco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0" name="Google Shape;670;p44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5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5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1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1" id="678" name="Google Shape;678;p45"/>
          <p:cNvPicPr preferRelativeResize="0"/>
          <p:nvPr/>
        </p:nvPicPr>
        <p:blipFill rotWithShape="1">
          <a:blip r:embed="rId3">
            <a:alphaModFix/>
          </a:blip>
          <a:srcRect b="0" l="15429" r="15814" t="0"/>
          <a:stretch/>
        </p:blipFill>
        <p:spPr>
          <a:xfrm>
            <a:off x="5002750" y="1699400"/>
            <a:ext cx="3798601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5"/>
          <p:cNvSpPr txBox="1"/>
          <p:nvPr/>
        </p:nvSpPr>
        <p:spPr>
          <a:xfrm>
            <a:off x="232075" y="2000100"/>
            <a:ext cx="50949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Quattrocento Sans"/>
              <a:buChar char="●"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Técnica de mirroring (espejado)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Las escrituras se realizan en ambos discos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Las lecturas se pueden realizar desde cualquiera de las dos copias (se puede satisfacer más de una petición a la vez)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Es caro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45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6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6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2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2" id="688" name="Google Shape;6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825" y="3281525"/>
            <a:ext cx="7121774" cy="3555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ID 2" id="689" name="Google Shape;689;p46"/>
          <p:cNvPicPr preferRelativeResize="0"/>
          <p:nvPr/>
        </p:nvPicPr>
        <p:blipFill rotWithShape="1">
          <a:blip r:embed="rId4">
            <a:alphaModFix/>
          </a:blip>
          <a:srcRect b="6112" l="0" r="3679" t="0"/>
          <a:stretch/>
        </p:blipFill>
        <p:spPr>
          <a:xfrm>
            <a:off x="86600" y="842950"/>
            <a:ext cx="3650476" cy="28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46"/>
          <p:cNvSpPr txBox="1"/>
          <p:nvPr/>
        </p:nvSpPr>
        <p:spPr>
          <a:xfrm>
            <a:off x="4963850" y="1508325"/>
            <a:ext cx="3435600" cy="1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Utiliza un esquema de corrección de errores (ECC)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Requiere más de un disco de redundancia para reconstruir la información perdida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No se usa en la práctica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91" name="Google Shape;691;p46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7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3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3" id="699" name="Google Shape;6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900" y="1233675"/>
            <a:ext cx="5537200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7"/>
          <p:cNvSpPr txBox="1"/>
          <p:nvPr/>
        </p:nvSpPr>
        <p:spPr>
          <a:xfrm>
            <a:off x="569150" y="1910225"/>
            <a:ext cx="2528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Se usa stripping a nivel 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byte 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+ Los cabezales están sincronizados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Mejora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transfer rate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Tiene un único disco de redundancia (sin importar 3l número de discos de datos)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1" name="Google Shape;701;p4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4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4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709" name="Google Shape;709;p48"/>
          <p:cNvSpPr txBox="1"/>
          <p:nvPr/>
        </p:nvSpPr>
        <p:spPr>
          <a:xfrm>
            <a:off x="685825" y="2007500"/>
            <a:ext cx="2528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Se usa stripping a nivel bloque + Los cabezales son independientes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Mejora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operation throughput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Tiene un único disco de redundancia (igual que RAID 3)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10" name="Google Shape;710;p48"/>
          <p:cNvSpPr txBox="1"/>
          <p:nvPr/>
        </p:nvSpPr>
        <p:spPr>
          <a:xfrm>
            <a:off x="1152550" y="5423525"/>
            <a:ext cx="7610100" cy="803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attrocento Sans"/>
                <a:ea typeface="Quattrocento Sans"/>
                <a:cs typeface="Quattrocento Sans"/>
                <a:sym typeface="Quattrocento Sans"/>
              </a:rPr>
              <a:t>RAID 3 / 4  -&gt; problema cuello de botella sobre disco de paridad</a:t>
            </a:r>
            <a:endParaRPr b="1" sz="17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Resultado de imagen para raid 4" id="711" name="Google Shape;7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397" y="1291325"/>
            <a:ext cx="5740704" cy="3626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9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5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4" id="720" name="Google Shape;7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200" y="1524000"/>
            <a:ext cx="6223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 txBox="1"/>
          <p:nvPr/>
        </p:nvSpPr>
        <p:spPr>
          <a:xfrm>
            <a:off x="685825" y="2007500"/>
            <a:ext cx="2528100" cy="3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Se usa stripping a nivel bloque + Los cabezales son independientes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Mejora </a:t>
            </a: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operation throughput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Tiene un único disco de redundancia distribuido entre los distintos discos -&gt; soluciona problema cuellos de botella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2" name="Google Shape;722;p4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6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6" id="730" name="Google Shape;73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688" y="2885900"/>
            <a:ext cx="7520425" cy="35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0"/>
          <p:cNvSpPr txBox="1"/>
          <p:nvPr/>
        </p:nvSpPr>
        <p:spPr>
          <a:xfrm>
            <a:off x="685825" y="1307425"/>
            <a:ext cx="7520400" cy="15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Agrega un disco más de redundancia (otro cálculo) también distribuido entre todos los discos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Pueden fallar dos discos y aún así se pueden recuperar todos los datos (más tolerancia que RAID 5 pero más caro)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2" name="Google Shape;732;p5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RAID 0 + 1 | 1 + 0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raid 0 + 1" id="740" name="Google Shape;740;p51"/>
          <p:cNvPicPr preferRelativeResize="0"/>
          <p:nvPr/>
        </p:nvPicPr>
        <p:blipFill rotWithShape="1">
          <a:blip r:embed="rId3">
            <a:alphaModFix/>
          </a:blip>
          <a:srcRect b="0" l="0" r="0" t="15368"/>
          <a:stretch/>
        </p:blipFill>
        <p:spPr>
          <a:xfrm>
            <a:off x="4527550" y="1957550"/>
            <a:ext cx="4627975" cy="279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raid 0 + 1" id="741" name="Google Shape;741;p51"/>
          <p:cNvPicPr preferRelativeResize="0"/>
          <p:nvPr/>
        </p:nvPicPr>
        <p:blipFill rotWithShape="1">
          <a:blip r:embed="rId4">
            <a:alphaModFix/>
          </a:blip>
          <a:srcRect b="0" l="0" r="0" t="10849"/>
          <a:stretch/>
        </p:blipFill>
        <p:spPr>
          <a:xfrm>
            <a:off x="184150" y="1867100"/>
            <a:ext cx="4037000" cy="3598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51"/>
          <p:cNvSpPr txBox="1"/>
          <p:nvPr/>
        </p:nvSpPr>
        <p:spPr>
          <a:xfrm>
            <a:off x="1516850" y="1281300"/>
            <a:ext cx="1371600" cy="52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RAID 1 + 0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3" name="Google Shape;743;p51"/>
          <p:cNvSpPr txBox="1"/>
          <p:nvPr/>
        </p:nvSpPr>
        <p:spPr>
          <a:xfrm>
            <a:off x="6155738" y="1338500"/>
            <a:ext cx="1371600" cy="528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RAID 0 + 1</a:t>
            </a:r>
            <a:endParaRPr b="1"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4" name="Google Shape;744;p5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BONUS - SSD</a:t>
            </a:r>
            <a:endParaRPr b="0" sz="1800">
              <a:solidFill>
                <a:srgbClr val="FFFFFF"/>
              </a:solidFill>
            </a:endParaRPr>
          </a:p>
        </p:txBody>
      </p:sp>
      <p:pic>
        <p:nvPicPr>
          <p:cNvPr descr="Resultado de imagen para SSD" id="752" name="Google Shape;7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450" y="1187438"/>
            <a:ext cx="5626100" cy="44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52"/>
          <p:cNvSpPr txBox="1"/>
          <p:nvPr/>
        </p:nvSpPr>
        <p:spPr>
          <a:xfrm>
            <a:off x="219000" y="1443525"/>
            <a:ext cx="2943000" cy="4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Accesos más rápidos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Utiliza memorias flash (no tiene “partes mecánicas”)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Menos espacio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Menos calor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○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Menos ruido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Tiene una cantidad limitada de ciclos de escritura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Quattrocento Sans"/>
              <a:buChar char="●"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SLC, MLC, TLC, 3D 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54" name="Google Shape;754;p5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DRIVERS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95300" y="909950"/>
            <a:ext cx="8134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Se comunican directamente con el dispositivo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Posee detalles de utilización de un HW en particular (h</a:t>
            </a:r>
            <a:r>
              <a:rPr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abitualmente los crea el fabricante)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Conocen el dispositivo que manejan, por lo cual pueden interactuar con él</a:t>
            </a: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attrocento Sans"/>
              <a:buChar char="➔"/>
            </a:pPr>
            <a:r>
              <a:rPr lang="en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Parte corre código bajo nivel (interactúa con el HW). Otra parte es de alto nivel (interactúa con el S.O.)</a:t>
            </a: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Resultado de imagen para device driver"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225" y="3585025"/>
            <a:ext cx="3939575" cy="26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3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3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1C00"/>
                </a:solidFill>
              </a:rPr>
              <a:t>UTN </a:t>
            </a:r>
            <a:r>
              <a:rPr b="1" lang="en">
                <a:solidFill>
                  <a:srgbClr val="E6B8AF"/>
                </a:solidFill>
              </a:rPr>
              <a:t>- Sistemas Operativos</a:t>
            </a:r>
            <a:endParaRPr>
              <a:solidFill>
                <a:srgbClr val="E6B8AF"/>
              </a:solidFill>
            </a:endParaRPr>
          </a:p>
        </p:txBody>
      </p:sp>
      <p:sp>
        <p:nvSpPr>
          <p:cNvPr id="762" name="Google Shape;762;p53"/>
          <p:cNvSpPr txBox="1"/>
          <p:nvPr/>
        </p:nvSpPr>
        <p:spPr>
          <a:xfrm>
            <a:off x="5670000" y="1505150"/>
            <a:ext cx="33861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mic Sans MS"/>
                <a:ea typeface="Comic Sans MS"/>
                <a:cs typeface="Comic Sans MS"/>
                <a:sym typeface="Comic Sans MS"/>
              </a:rPr>
              <a:t>Preguntas??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Resultado de imagen para question meme" id="763" name="Google Shape;763;p53"/>
          <p:cNvPicPr preferRelativeResize="0"/>
          <p:nvPr/>
        </p:nvPicPr>
        <p:blipFill rotWithShape="1">
          <a:blip r:embed="rId3">
            <a:alphaModFix/>
          </a:blip>
          <a:srcRect b="0" l="0" r="3044" t="0"/>
          <a:stretch/>
        </p:blipFill>
        <p:spPr>
          <a:xfrm>
            <a:off x="-44475" y="2181225"/>
            <a:ext cx="61567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elendill.files.wordpress.com/2009/09/proceso-de-inicio-de-un-os.png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800" y="1210800"/>
            <a:ext cx="8792400" cy="36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BOOT PROCESS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CLASIFICACIÓN E/S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5660750" y="3574875"/>
            <a:ext cx="2929800" cy="1309200"/>
          </a:xfrm>
          <a:prstGeom prst="ellipse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BLOQUEANTE VS NO BLOQUEANTE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5583750" y="2341875"/>
            <a:ext cx="2929800" cy="1309200"/>
          </a:xfrm>
          <a:prstGeom prst="ellipse">
            <a:avLst/>
          </a:prstGeom>
          <a:solidFill>
            <a:srgbClr val="B4A7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SÍNCRONA VS ASÍNCRONA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6" name="Google Shape;116;p19"/>
          <p:cNvSpPr/>
          <p:nvPr/>
        </p:nvSpPr>
        <p:spPr>
          <a:xfrm>
            <a:off x="2009650" y="3865175"/>
            <a:ext cx="4309800" cy="1449900"/>
          </a:xfrm>
          <a:prstGeom prst="ellipse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ORIENTADA AL BIT / CARACTER / CONTROL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7" name="Google Shape;117;p19"/>
          <p:cNvSpPr/>
          <p:nvPr/>
        </p:nvSpPr>
        <p:spPr>
          <a:xfrm>
            <a:off x="4293925" y="1175275"/>
            <a:ext cx="2929800" cy="1309200"/>
          </a:xfrm>
          <a:prstGeom prst="ellipse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ACCESO SECUENCIAL VS ALEATORIO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764525" y="1765175"/>
            <a:ext cx="3989400" cy="13092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DE LECTURA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DE ESCRITURA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DE LECTURA/ESCRITURA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459750" y="2956150"/>
            <a:ext cx="2929800" cy="13092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COMPARTIBLE VS DEDICADO</a:t>
            </a:r>
            <a:endParaRPr b="1"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163" y="1939225"/>
            <a:ext cx="7477674" cy="485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E/</a:t>
            </a:r>
            <a:r>
              <a:rPr lang="en" sz="1800">
                <a:solidFill>
                  <a:srgbClr val="FFFFFF"/>
                </a:solidFill>
              </a:rPr>
              <a:t>S SINCRÓNICA VS A</a:t>
            </a:r>
            <a:r>
              <a:rPr lang="en" sz="1800">
                <a:solidFill>
                  <a:srgbClr val="FFFFFF"/>
                </a:solidFill>
              </a:rPr>
              <a:t>SINCRÓN</a:t>
            </a:r>
            <a:r>
              <a:rPr lang="en" sz="1800">
                <a:solidFill>
                  <a:srgbClr val="FFFFFF"/>
                </a:solidFill>
              </a:rPr>
              <a:t>ICA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027425" y="1297100"/>
            <a:ext cx="7477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SINCRÓNICA                                                     ASINCRÓNICA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E/S BLOQUEANTE VS NO BLOQUEANTE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027425" y="1297100"/>
            <a:ext cx="74778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BLOQUEANTE</a:t>
            </a: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                                             NO BLOQUEANTE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140" name="Google Shape;140;p21"/>
          <p:cNvCxnSpPr/>
          <p:nvPr/>
        </p:nvCxnSpPr>
        <p:spPr>
          <a:xfrm>
            <a:off x="603600" y="2709800"/>
            <a:ext cx="0" cy="29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1"/>
          <p:cNvCxnSpPr/>
          <p:nvPr/>
        </p:nvCxnSpPr>
        <p:spPr>
          <a:xfrm flipH="1">
            <a:off x="1968250" y="2686738"/>
            <a:ext cx="25800" cy="29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42" name="Google Shape;142;p21"/>
          <p:cNvGrpSpPr/>
          <p:nvPr/>
        </p:nvGrpSpPr>
        <p:grpSpPr>
          <a:xfrm>
            <a:off x="155100" y="2491500"/>
            <a:ext cx="1848300" cy="732000"/>
            <a:chOff x="155100" y="2491500"/>
            <a:chExt cx="1848300" cy="732000"/>
          </a:xfrm>
        </p:grpSpPr>
        <p:cxnSp>
          <p:nvCxnSpPr>
            <p:cNvPr id="143" name="Google Shape;143;p21"/>
            <p:cNvCxnSpPr>
              <a:stCxn id="144" idx="2"/>
            </p:cNvCxnSpPr>
            <p:nvPr/>
          </p:nvCxnSpPr>
          <p:spPr>
            <a:xfrm>
              <a:off x="603600" y="2812500"/>
              <a:ext cx="1399800" cy="411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44" name="Google Shape;144;p21"/>
            <p:cNvSpPr txBox="1"/>
            <p:nvPr/>
          </p:nvSpPr>
          <p:spPr>
            <a:xfrm>
              <a:off x="155100" y="2491500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A64D79"/>
                  </a:solidFill>
                </a:rPr>
                <a:t>RECV</a:t>
              </a:r>
              <a:endParaRPr b="1">
                <a:solidFill>
                  <a:srgbClr val="A64D79"/>
                </a:solidFill>
              </a:endParaRPr>
            </a:p>
          </p:txBody>
        </p:sp>
      </p:grpSp>
      <p:grpSp>
        <p:nvGrpSpPr>
          <p:cNvPr id="145" name="Google Shape;145;p21"/>
          <p:cNvGrpSpPr/>
          <p:nvPr/>
        </p:nvGrpSpPr>
        <p:grpSpPr>
          <a:xfrm>
            <a:off x="1965675" y="3658550"/>
            <a:ext cx="2061425" cy="656400"/>
            <a:chOff x="1965675" y="3658550"/>
            <a:chExt cx="2061425" cy="656400"/>
          </a:xfrm>
        </p:grpSpPr>
        <p:cxnSp>
          <p:nvCxnSpPr>
            <p:cNvPr id="146" name="Google Shape;146;p21"/>
            <p:cNvCxnSpPr/>
            <p:nvPr/>
          </p:nvCxnSpPr>
          <p:spPr>
            <a:xfrm flipH="1">
              <a:off x="1965675" y="3955550"/>
              <a:ext cx="1168800" cy="35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47" name="Google Shape;147;p21"/>
            <p:cNvSpPr txBox="1"/>
            <p:nvPr/>
          </p:nvSpPr>
          <p:spPr>
            <a:xfrm>
              <a:off x="3130100" y="3658550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A64D79"/>
                  </a:solidFill>
                </a:rPr>
                <a:t>SEND</a:t>
              </a:r>
              <a:endParaRPr b="1">
                <a:solidFill>
                  <a:srgbClr val="A64D79"/>
                </a:solidFill>
              </a:endParaRPr>
            </a:p>
          </p:txBody>
        </p:sp>
      </p:grpSp>
      <p:grpSp>
        <p:nvGrpSpPr>
          <p:cNvPr id="148" name="Google Shape;148;p21"/>
          <p:cNvGrpSpPr/>
          <p:nvPr/>
        </p:nvGrpSpPr>
        <p:grpSpPr>
          <a:xfrm>
            <a:off x="254850" y="3876800"/>
            <a:ext cx="1722925" cy="451200"/>
            <a:chOff x="254850" y="3876800"/>
            <a:chExt cx="1722925" cy="451200"/>
          </a:xfrm>
        </p:grpSpPr>
        <p:cxnSp>
          <p:nvCxnSpPr>
            <p:cNvPr id="149" name="Google Shape;149;p21"/>
            <p:cNvCxnSpPr/>
            <p:nvPr/>
          </p:nvCxnSpPr>
          <p:spPr>
            <a:xfrm rot="10800000">
              <a:off x="616375" y="4290200"/>
              <a:ext cx="1361400" cy="37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sp>
          <p:nvSpPr>
            <p:cNvPr id="150" name="Google Shape;150;p21"/>
            <p:cNvSpPr txBox="1"/>
            <p:nvPr/>
          </p:nvSpPr>
          <p:spPr>
            <a:xfrm>
              <a:off x="254850" y="3876800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6AA84F"/>
                  </a:solidFill>
                </a:rPr>
                <a:t>MSG</a:t>
              </a:r>
              <a:endParaRPr b="1">
                <a:solidFill>
                  <a:srgbClr val="6AA84F"/>
                </a:solidFill>
              </a:endParaRPr>
            </a:p>
          </p:txBody>
        </p:sp>
      </p:grpSp>
      <p:sp>
        <p:nvSpPr>
          <p:cNvPr id="151" name="Google Shape;151;p21"/>
          <p:cNvSpPr txBox="1"/>
          <p:nvPr/>
        </p:nvSpPr>
        <p:spPr>
          <a:xfrm>
            <a:off x="333800" y="3157550"/>
            <a:ext cx="2235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bloquea esperando un msg</a:t>
            </a:r>
            <a:endParaRPr/>
          </a:p>
        </p:txBody>
      </p:sp>
      <p:cxnSp>
        <p:nvCxnSpPr>
          <p:cNvPr id="152" name="Google Shape;152;p21"/>
          <p:cNvCxnSpPr/>
          <p:nvPr/>
        </p:nvCxnSpPr>
        <p:spPr>
          <a:xfrm flipH="1">
            <a:off x="3130100" y="2686738"/>
            <a:ext cx="25800" cy="29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5097450" y="2492775"/>
            <a:ext cx="0" cy="29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1"/>
          <p:cNvCxnSpPr/>
          <p:nvPr/>
        </p:nvCxnSpPr>
        <p:spPr>
          <a:xfrm flipH="1">
            <a:off x="6462100" y="2469713"/>
            <a:ext cx="25800" cy="29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5" name="Google Shape;155;p21"/>
          <p:cNvGrpSpPr/>
          <p:nvPr/>
        </p:nvGrpSpPr>
        <p:grpSpPr>
          <a:xfrm>
            <a:off x="4496550" y="2418675"/>
            <a:ext cx="1963350" cy="680800"/>
            <a:chOff x="4496550" y="2418675"/>
            <a:chExt cx="1963350" cy="680800"/>
          </a:xfrm>
        </p:grpSpPr>
        <p:cxnSp>
          <p:nvCxnSpPr>
            <p:cNvPr id="156" name="Google Shape;156;p21"/>
            <p:cNvCxnSpPr>
              <a:stCxn id="157" idx="0"/>
            </p:cNvCxnSpPr>
            <p:nvPr/>
          </p:nvCxnSpPr>
          <p:spPr>
            <a:xfrm>
              <a:off x="5197200" y="2722675"/>
              <a:ext cx="1262700" cy="37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58" name="Google Shape;158;p21"/>
            <p:cNvSpPr txBox="1"/>
            <p:nvPr/>
          </p:nvSpPr>
          <p:spPr>
            <a:xfrm>
              <a:off x="4496550" y="2418675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A64D79"/>
                  </a:solidFill>
                </a:rPr>
                <a:t>RECV</a:t>
              </a:r>
              <a:endParaRPr b="1">
                <a:solidFill>
                  <a:srgbClr val="A64D79"/>
                </a:solidFill>
              </a:endParaRPr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6462100" y="1920125"/>
            <a:ext cx="1985225" cy="628888"/>
            <a:chOff x="6462100" y="1920125"/>
            <a:chExt cx="1985225" cy="628888"/>
          </a:xfrm>
        </p:grpSpPr>
        <p:cxnSp>
          <p:nvCxnSpPr>
            <p:cNvPr id="160" name="Google Shape;160;p21"/>
            <p:cNvCxnSpPr/>
            <p:nvPr/>
          </p:nvCxnSpPr>
          <p:spPr>
            <a:xfrm flipH="1">
              <a:off x="6462100" y="2189613"/>
              <a:ext cx="1168800" cy="3594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61" name="Google Shape;161;p21"/>
            <p:cNvSpPr txBox="1"/>
            <p:nvPr/>
          </p:nvSpPr>
          <p:spPr>
            <a:xfrm>
              <a:off x="7550325" y="1920125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A64D79"/>
                  </a:solidFill>
                </a:rPr>
                <a:t>SEND</a:t>
              </a:r>
              <a:endParaRPr b="1">
                <a:solidFill>
                  <a:srgbClr val="A64D79"/>
                </a:solidFill>
              </a:endParaRPr>
            </a:p>
          </p:txBody>
        </p:sp>
      </p:grpSp>
      <p:cxnSp>
        <p:nvCxnSpPr>
          <p:cNvPr id="162" name="Google Shape;162;p21"/>
          <p:cNvCxnSpPr/>
          <p:nvPr/>
        </p:nvCxnSpPr>
        <p:spPr>
          <a:xfrm flipH="1">
            <a:off x="7624000" y="2196100"/>
            <a:ext cx="17400" cy="325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" name="Google Shape;163;p21"/>
          <p:cNvGrpSpPr/>
          <p:nvPr/>
        </p:nvGrpSpPr>
        <p:grpSpPr>
          <a:xfrm>
            <a:off x="4748700" y="2722675"/>
            <a:ext cx="2327400" cy="986175"/>
            <a:chOff x="4748700" y="2722675"/>
            <a:chExt cx="2327400" cy="986175"/>
          </a:xfrm>
        </p:grpSpPr>
        <p:sp>
          <p:nvSpPr>
            <p:cNvPr id="164" name="Google Shape;164;p21"/>
            <p:cNvSpPr txBox="1"/>
            <p:nvPr/>
          </p:nvSpPr>
          <p:spPr>
            <a:xfrm>
              <a:off x="4840500" y="3207850"/>
              <a:ext cx="2235600" cy="5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Hay un MSG disponible</a:t>
              </a:r>
              <a:endParaRPr/>
            </a:p>
          </p:txBody>
        </p:sp>
        <p:cxnSp>
          <p:nvCxnSpPr>
            <p:cNvPr id="165" name="Google Shape;165;p21"/>
            <p:cNvCxnSpPr/>
            <p:nvPr/>
          </p:nvCxnSpPr>
          <p:spPr>
            <a:xfrm rot="10800000">
              <a:off x="5110225" y="3136075"/>
              <a:ext cx="1361400" cy="37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dot"/>
              <a:round/>
              <a:headEnd len="med" w="med" type="none"/>
              <a:tailEnd len="med" w="med" type="stealth"/>
            </a:ln>
          </p:spPr>
        </p:cxnSp>
        <p:sp>
          <p:nvSpPr>
            <p:cNvPr id="157" name="Google Shape;157;p21"/>
            <p:cNvSpPr txBox="1"/>
            <p:nvPr/>
          </p:nvSpPr>
          <p:spPr>
            <a:xfrm>
              <a:off x="4748700" y="2722675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6AA84F"/>
                  </a:solidFill>
                </a:rPr>
                <a:t>MSG</a:t>
              </a:r>
              <a:endParaRPr b="1">
                <a:solidFill>
                  <a:srgbClr val="6AA84F"/>
                </a:solidFill>
              </a:endParaRPr>
            </a:p>
          </p:txBody>
        </p:sp>
      </p:grpSp>
      <p:grpSp>
        <p:nvGrpSpPr>
          <p:cNvPr id="166" name="Google Shape;166;p21"/>
          <p:cNvGrpSpPr/>
          <p:nvPr/>
        </p:nvGrpSpPr>
        <p:grpSpPr>
          <a:xfrm>
            <a:off x="4496550" y="3790275"/>
            <a:ext cx="1887150" cy="680800"/>
            <a:chOff x="4496550" y="3790275"/>
            <a:chExt cx="1887150" cy="680800"/>
          </a:xfrm>
        </p:grpSpPr>
        <p:cxnSp>
          <p:nvCxnSpPr>
            <p:cNvPr id="167" name="Google Shape;167;p21"/>
            <p:cNvCxnSpPr>
              <a:stCxn id="168" idx="0"/>
            </p:cNvCxnSpPr>
            <p:nvPr/>
          </p:nvCxnSpPr>
          <p:spPr>
            <a:xfrm>
              <a:off x="5197200" y="4094275"/>
              <a:ext cx="1186500" cy="3768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69" name="Google Shape;169;p21"/>
            <p:cNvSpPr txBox="1"/>
            <p:nvPr/>
          </p:nvSpPr>
          <p:spPr>
            <a:xfrm>
              <a:off x="4496550" y="3790275"/>
              <a:ext cx="8970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A64D79"/>
                  </a:solidFill>
                </a:rPr>
                <a:t>RECV</a:t>
              </a:r>
              <a:endParaRPr b="1">
                <a:solidFill>
                  <a:srgbClr val="A64D79"/>
                </a:solidFill>
              </a:endParaRPr>
            </a:p>
          </p:txBody>
        </p:sp>
      </p:grpSp>
      <p:grpSp>
        <p:nvGrpSpPr>
          <p:cNvPr id="170" name="Google Shape;170;p21"/>
          <p:cNvGrpSpPr/>
          <p:nvPr/>
        </p:nvGrpSpPr>
        <p:grpSpPr>
          <a:xfrm>
            <a:off x="4748700" y="4094275"/>
            <a:ext cx="2327400" cy="986175"/>
            <a:chOff x="4748700" y="4094275"/>
            <a:chExt cx="2327400" cy="986175"/>
          </a:xfrm>
        </p:grpSpPr>
        <p:sp>
          <p:nvSpPr>
            <p:cNvPr id="171" name="Google Shape;171;p21"/>
            <p:cNvSpPr txBox="1"/>
            <p:nvPr/>
          </p:nvSpPr>
          <p:spPr>
            <a:xfrm>
              <a:off x="4840500" y="4579450"/>
              <a:ext cx="2235600" cy="5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h</a:t>
              </a:r>
              <a:r>
                <a:rPr lang="en"/>
                <a:t>ay un MSG disponible</a:t>
              </a:r>
              <a:endParaRPr/>
            </a:p>
          </p:txBody>
        </p:sp>
        <p:grpSp>
          <p:nvGrpSpPr>
            <p:cNvPr id="172" name="Google Shape;172;p21"/>
            <p:cNvGrpSpPr/>
            <p:nvPr/>
          </p:nvGrpSpPr>
          <p:grpSpPr>
            <a:xfrm>
              <a:off x="4748700" y="4094275"/>
              <a:ext cx="1722925" cy="451200"/>
              <a:chOff x="4748700" y="4094275"/>
              <a:chExt cx="1722925" cy="451200"/>
            </a:xfrm>
          </p:grpSpPr>
          <p:cxnSp>
            <p:nvCxnSpPr>
              <p:cNvPr id="173" name="Google Shape;173;p21"/>
              <p:cNvCxnSpPr/>
              <p:nvPr/>
            </p:nvCxnSpPr>
            <p:spPr>
              <a:xfrm rot="10800000">
                <a:off x="5110225" y="4507675"/>
                <a:ext cx="1361400" cy="37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2"/>
                </a:solidFill>
                <a:prstDash val="dot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168" name="Google Shape;168;p21"/>
              <p:cNvSpPr txBox="1"/>
              <p:nvPr/>
            </p:nvSpPr>
            <p:spPr>
              <a:xfrm>
                <a:off x="4748700" y="4094275"/>
                <a:ext cx="8970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CC0000"/>
                    </a:solidFill>
                  </a:rPr>
                  <a:t>Error</a:t>
                </a:r>
                <a:endParaRPr b="1">
                  <a:solidFill>
                    <a:srgbClr val="CC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777" y="128957"/>
            <a:ext cx="1798800" cy="656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805237" y="128957"/>
            <a:ext cx="7350300" cy="656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 txBox="1"/>
          <p:nvPr>
            <p:ph type="ctrTitle"/>
          </p:nvPr>
        </p:nvSpPr>
        <p:spPr>
          <a:xfrm>
            <a:off x="1230800" y="364423"/>
            <a:ext cx="7772400" cy="4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E/S SINCRÓNA - bloqueante</a:t>
            </a:r>
            <a:endParaRPr b="0" sz="1800">
              <a:solidFill>
                <a:srgbClr val="FFFFFF"/>
              </a:solidFill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87900" y="6400787"/>
            <a:ext cx="89682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73763"/>
                </a:solidFill>
              </a:rPr>
              <a:t>UTN</a:t>
            </a:r>
            <a:r>
              <a:rPr b="1" lang="en">
                <a:solidFill>
                  <a:srgbClr val="A61C00"/>
                </a:solidFill>
              </a:rPr>
              <a:t> </a:t>
            </a:r>
            <a:r>
              <a:rPr b="1" lang="en">
                <a:solidFill>
                  <a:srgbClr val="9FC5E8"/>
                </a:solidFill>
              </a:rPr>
              <a:t>- Sistemas Operativos</a:t>
            </a:r>
            <a:endParaRPr>
              <a:solidFill>
                <a:srgbClr val="9FC5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6B8AF"/>
              </a:solidFill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25" y="956650"/>
            <a:ext cx="8399463" cy="53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